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56" r:id="rId3"/>
    <p:sldId id="257" r:id="rId4"/>
    <p:sldId id="265" r:id="rId5"/>
    <p:sldId id="268" r:id="rId6"/>
    <p:sldId id="267" r:id="rId7"/>
    <p:sldId id="266" r:id="rId8"/>
    <p:sldId id="269" r:id="rId9"/>
    <p:sldId id="270" r:id="rId10"/>
    <p:sldId id="258" r:id="rId11"/>
    <p:sldId id="272" r:id="rId12"/>
    <p:sldId id="261" r:id="rId13"/>
    <p:sldId id="263" r:id="rId14"/>
    <p:sldId id="264" r:id="rId15"/>
    <p:sldId id="260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845E"/>
    <a:srgbClr val="182D52"/>
    <a:srgbClr val="274781"/>
    <a:srgbClr val="E0E9D7"/>
    <a:srgbClr val="F4FFE9"/>
    <a:srgbClr val="FFF0E7"/>
    <a:srgbClr val="152645"/>
    <a:srgbClr val="73FB79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8"/>
  </p:normalViewPr>
  <p:slideViewPr>
    <p:cSldViewPr snapToGrid="0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2836-C472-5D0F-DBB3-CA73FB414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14EC8-54AE-2452-B43A-1A8C90F45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8F3D7-6441-523A-24DE-1F45CB99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153-E705-154F-B69F-EACE345E7E1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0DB69-295E-2A15-C7C4-650C9E9D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9D25E-2E18-1F46-0473-06E244B0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6F0-112F-F848-9582-78007C14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FB67-0BB1-32B0-6BF9-9FE756C73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7AB13-6A52-AF33-D2F6-A524E6683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BF063-18DB-1809-B419-91206EEB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153-E705-154F-B69F-EACE345E7E1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8CE32-6DAB-9858-13BE-4132574B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A57E3-B38E-AF57-3404-417146AA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6F0-112F-F848-9582-78007C14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8B056-07E5-5278-6494-0BD653343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A411A-CE73-DDA2-C237-486BFA6CC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EF2B2-4884-86C6-9CD5-F35A63948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153-E705-154F-B69F-EACE345E7E1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F3257-BB60-BCAA-657F-DEE98AA3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88BD4-CCC4-C45B-33AD-32047102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6F0-112F-F848-9582-78007C14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9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A9A50-42BE-6072-487A-369CDDFF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F773B-9539-2D71-4EBE-3A66CD972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C4218-198C-C1A7-7C12-1F86919C6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153-E705-154F-B69F-EACE345E7E1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6BF4-422E-82C7-F290-F54FC005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DB67B-3032-967A-D979-E953CD97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6F0-112F-F848-9582-78007C14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6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F0A8-6ACD-C274-04DC-816A36EBC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80AE2-F529-75B5-CF5F-5DCEB3E48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DD8BF-1E5F-8DA0-1557-B4998569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153-E705-154F-B69F-EACE345E7E1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4E943-FB26-E47D-7C86-E3693274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7C3D3-F49E-04FD-47FD-E646888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6F0-112F-F848-9582-78007C14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3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AB3F-EB83-20B8-09A8-ED5A2F01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68854-A62C-453F-6A00-3A97C569E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2C610-1D3A-B202-FF4B-C1F3A437F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31932-0212-19B5-1280-C6B4F06E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153-E705-154F-B69F-EACE345E7E1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6EF98-2821-2624-E11B-3FCD5606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7C41-53E3-CE1C-BDD0-125F65BB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6F0-112F-F848-9582-78007C14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6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1FC9D-90C2-0747-C8D7-4D65AFA2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0A614-6F85-85AF-8C12-6E2417B62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61A4D-EA5E-4ADB-0112-4608D2541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71864-C7B8-1C3E-BFF1-54E3A56DA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AFD74B-63AC-F25F-6059-785394486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07DF18-2F1B-9B8C-DFB2-9FB435CC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153-E705-154F-B69F-EACE345E7E1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FED61E-C824-63FB-1C6D-E0521B60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B11A09-48AD-126C-9832-C20A558A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6F0-112F-F848-9582-78007C14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4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A472-5832-92F4-181C-A3F1F083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117CD-B019-9D1A-C967-B55DD0A3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153-E705-154F-B69F-EACE345E7E1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34089-AC61-AF42-AF77-9BC75C96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9D0CA-4F1F-9034-8250-884E77AE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6F0-112F-F848-9582-78007C14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6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CA0A4-DFC7-2391-C4C7-E8041CD4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153-E705-154F-B69F-EACE345E7E1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B7CD4-71E7-65BE-74C1-9B420EF1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6A02F-D94F-AFB9-646D-5A105D52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6F0-112F-F848-9582-78007C14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AC06-9FB5-892D-DAC9-237C791F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EDD32-C561-7EA8-472A-F3DB0AC58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D4D4A-6AC2-4E0F-1065-76726C33C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AE11E-2B84-FA91-A20B-32CC76015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153-E705-154F-B69F-EACE345E7E1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EDDA7-D993-AA2A-76EF-D31227BC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50723-2111-D7DB-4CA2-FC0AA3A5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6F0-112F-F848-9582-78007C14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6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F643-4568-E1CB-37D8-F3C5732B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A2081E-5A42-606F-2B13-70C171D13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41A06-309E-9816-F8D5-102003124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EAA29-8D9F-4104-C648-E1F99E88C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153-E705-154F-B69F-EACE345E7E1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FABE6-20CB-0BC4-3B50-64FB0A4F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292D3-0E5A-E9AB-F8B7-CF9925BE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26F0-112F-F848-9582-78007C14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3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AE819D-CEC1-8946-2D33-9E9CB69D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5649B-2C19-23FD-BAD3-C01B6896F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7A80C-2E88-2593-6546-556F491A5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E153-E705-154F-B69F-EACE345E7E10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171F8-7978-2BD2-DA34-EACB5430C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00019-117F-6ECE-98A9-223175178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C26F0-112F-F848-9582-78007C14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2310&amp;picture=water-surfac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white-wall-paper-parchment-old-retro-page-aged-antique-wallpaper-zhspu/download/5760x108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white-wall-paper-parchment-old-retro-page-aged-antique-wallpaper-zhspu/download/5760x108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lack-background-texture-template-37011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lack-background-texture-template-37011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lack-background-texture-template-37011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2310&amp;picture=water-surfac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2310&amp;picture=water-surfac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2310&amp;picture=water-surfac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34750&amp;picture=&amp;jazyk=D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2310&amp;picture=water-surfac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2310&amp;picture=water-surfac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white-wall-paper-parchment-old-retro-page-aged-antique-wallpaper-zhspu/download/5760x108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inbibleteaching.com/2016/05/04/what-christians-need-to-know-about-the-jehovahs-witnesse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3D539-FA85-1DBF-3EC3-847F279B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92000" cy="69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65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73572-842C-B1CC-9C24-A0205154C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9890" y="0"/>
            <a:ext cx="12221890" cy="69235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1E5ACB-2443-CA3B-D45C-35C8CE92C025}"/>
              </a:ext>
            </a:extLst>
          </p:cNvPr>
          <p:cNvCxnSpPr>
            <a:cxnSpLocks/>
          </p:cNvCxnSpPr>
          <p:nvPr/>
        </p:nvCxnSpPr>
        <p:spPr>
          <a:xfrm flipV="1">
            <a:off x="1057275" y="1771651"/>
            <a:ext cx="10058400" cy="285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D3F83F-401B-458A-3A26-1AB251F952B5}"/>
              </a:ext>
            </a:extLst>
          </p:cNvPr>
          <p:cNvCxnSpPr>
            <a:cxnSpLocks/>
          </p:cNvCxnSpPr>
          <p:nvPr/>
        </p:nvCxnSpPr>
        <p:spPr>
          <a:xfrm>
            <a:off x="1057275" y="942975"/>
            <a:ext cx="0" cy="8286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DEE65F-0DD7-35E9-347C-25D5144304D5}"/>
              </a:ext>
            </a:extLst>
          </p:cNvPr>
          <p:cNvCxnSpPr>
            <a:cxnSpLocks/>
          </p:cNvCxnSpPr>
          <p:nvPr/>
        </p:nvCxnSpPr>
        <p:spPr>
          <a:xfrm>
            <a:off x="785813" y="1214438"/>
            <a:ext cx="4857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9F23A8-1B5E-7FC5-B255-1B0ED2E1E87F}"/>
              </a:ext>
            </a:extLst>
          </p:cNvPr>
          <p:cNvCxnSpPr/>
          <p:nvPr/>
        </p:nvCxnSpPr>
        <p:spPr>
          <a:xfrm>
            <a:off x="4300538" y="1357313"/>
            <a:ext cx="0" cy="4429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5C89B2-5B80-EB7D-D88F-348BA925DB74}"/>
              </a:ext>
            </a:extLst>
          </p:cNvPr>
          <p:cNvCxnSpPr/>
          <p:nvPr/>
        </p:nvCxnSpPr>
        <p:spPr>
          <a:xfrm>
            <a:off x="6396038" y="1328738"/>
            <a:ext cx="0" cy="4429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D53BD1-E47A-C766-B7B5-68411FB42C06}"/>
              </a:ext>
            </a:extLst>
          </p:cNvPr>
          <p:cNvCxnSpPr/>
          <p:nvPr/>
        </p:nvCxnSpPr>
        <p:spPr>
          <a:xfrm>
            <a:off x="11115674" y="1214438"/>
            <a:ext cx="0" cy="5857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F297C2D-DE0B-967E-F38B-9AFB4903D90D}"/>
              </a:ext>
            </a:extLst>
          </p:cNvPr>
          <p:cNvSpPr txBox="1"/>
          <p:nvPr/>
        </p:nvSpPr>
        <p:spPr>
          <a:xfrm>
            <a:off x="644661" y="128588"/>
            <a:ext cx="112711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Post-</a:t>
            </a:r>
            <a:r>
              <a:rPr lang="en-US" sz="4000" dirty="0" err="1"/>
              <a:t>Tribulational</a:t>
            </a:r>
            <a:r>
              <a:rPr lang="en-US" sz="4000" dirty="0"/>
              <a:t>  Premillennialism</a:t>
            </a:r>
          </a:p>
          <a:p>
            <a:r>
              <a:rPr lang="en-US" sz="3200" dirty="0"/>
              <a:t>					   2</a:t>
            </a:r>
            <a:r>
              <a:rPr lang="en-US" sz="3200" baseline="30000" dirty="0"/>
              <a:t>nd</a:t>
            </a:r>
            <a:r>
              <a:rPr lang="en-US" sz="3200" dirty="0"/>
              <a:t> coming		             Judgment</a:t>
            </a:r>
          </a:p>
          <a:p>
            <a:r>
              <a:rPr lang="en-US" sz="3200" dirty="0"/>
              <a:t>				</a:t>
            </a:r>
            <a:r>
              <a:rPr lang="en-US" sz="3200" b="1" dirty="0">
                <a:solidFill>
                  <a:srgbClr val="C00000"/>
                </a:solidFill>
              </a:rPr>
              <a:t>Tribulation</a:t>
            </a:r>
            <a:r>
              <a:rPr lang="en-US" sz="3200" dirty="0"/>
              <a:t>	   </a:t>
            </a:r>
            <a:r>
              <a:rPr lang="en-US" sz="3200" b="1" dirty="0">
                <a:solidFill>
                  <a:srgbClr val="0096FF"/>
                </a:solidFill>
              </a:rPr>
              <a:t>Millennial Reign</a:t>
            </a:r>
            <a:r>
              <a:rPr lang="en-US" sz="4000" dirty="0">
                <a:solidFill>
                  <a:srgbClr val="0096FF"/>
                </a:solidFill>
              </a:rPr>
              <a:t>	</a:t>
            </a:r>
            <a:r>
              <a:rPr lang="en-US" sz="4000" dirty="0"/>
              <a:t>	</a:t>
            </a:r>
          </a:p>
          <a:p>
            <a:r>
              <a:rPr lang="en-US" sz="4000" dirty="0"/>
              <a:t>				    7 </a:t>
            </a:r>
            <a:r>
              <a:rPr lang="en-US" sz="4000" dirty="0" err="1"/>
              <a:t>yrs</a:t>
            </a:r>
            <a:r>
              <a:rPr lang="en-US" sz="4000" dirty="0"/>
              <a:t>		1000 </a:t>
            </a:r>
            <a:r>
              <a:rPr lang="en-US" sz="4000" dirty="0" err="1"/>
              <a:t>yrs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745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73572-842C-B1CC-9C24-A0205154C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9890" y="0"/>
            <a:ext cx="12221890" cy="69235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1E5ACB-2443-CA3B-D45C-35C8CE92C025}"/>
              </a:ext>
            </a:extLst>
          </p:cNvPr>
          <p:cNvCxnSpPr>
            <a:cxnSpLocks/>
          </p:cNvCxnSpPr>
          <p:nvPr/>
        </p:nvCxnSpPr>
        <p:spPr>
          <a:xfrm flipV="1">
            <a:off x="1057275" y="1771651"/>
            <a:ext cx="10058400" cy="285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D3F83F-401B-458A-3A26-1AB251F952B5}"/>
              </a:ext>
            </a:extLst>
          </p:cNvPr>
          <p:cNvCxnSpPr>
            <a:cxnSpLocks/>
          </p:cNvCxnSpPr>
          <p:nvPr/>
        </p:nvCxnSpPr>
        <p:spPr>
          <a:xfrm>
            <a:off x="1057275" y="942975"/>
            <a:ext cx="0" cy="8286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DEE65F-0DD7-35E9-347C-25D5144304D5}"/>
              </a:ext>
            </a:extLst>
          </p:cNvPr>
          <p:cNvCxnSpPr>
            <a:cxnSpLocks/>
          </p:cNvCxnSpPr>
          <p:nvPr/>
        </p:nvCxnSpPr>
        <p:spPr>
          <a:xfrm>
            <a:off x="785813" y="1214438"/>
            <a:ext cx="4857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9F23A8-1B5E-7FC5-B255-1B0ED2E1E87F}"/>
              </a:ext>
            </a:extLst>
          </p:cNvPr>
          <p:cNvCxnSpPr/>
          <p:nvPr/>
        </p:nvCxnSpPr>
        <p:spPr>
          <a:xfrm>
            <a:off x="4300538" y="1357313"/>
            <a:ext cx="0" cy="4429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5C89B2-5B80-EB7D-D88F-348BA925DB74}"/>
              </a:ext>
            </a:extLst>
          </p:cNvPr>
          <p:cNvCxnSpPr/>
          <p:nvPr/>
        </p:nvCxnSpPr>
        <p:spPr>
          <a:xfrm>
            <a:off x="6396038" y="1328738"/>
            <a:ext cx="0" cy="4429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D53BD1-E47A-C766-B7B5-68411FB42C06}"/>
              </a:ext>
            </a:extLst>
          </p:cNvPr>
          <p:cNvCxnSpPr/>
          <p:nvPr/>
        </p:nvCxnSpPr>
        <p:spPr>
          <a:xfrm>
            <a:off x="11115674" y="1214438"/>
            <a:ext cx="0" cy="5857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F297C2D-DE0B-967E-F38B-9AFB4903D90D}"/>
              </a:ext>
            </a:extLst>
          </p:cNvPr>
          <p:cNvSpPr txBox="1"/>
          <p:nvPr/>
        </p:nvSpPr>
        <p:spPr>
          <a:xfrm>
            <a:off x="644661" y="128588"/>
            <a:ext cx="11271114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Post-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Tribulational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 Premillennialism</a:t>
            </a:r>
          </a:p>
          <a:p>
            <a:r>
              <a:rPr lang="en-US" sz="3200" dirty="0"/>
              <a:t>					  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2nd	 coming		             Judgment</a:t>
            </a:r>
          </a:p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				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Tribulation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	  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Millennial Reign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4000" dirty="0"/>
              <a:t>	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271852-C6D1-3FB4-2A16-1AAB95B5F6A9}"/>
              </a:ext>
            </a:extLst>
          </p:cNvPr>
          <p:cNvCxnSpPr/>
          <p:nvPr/>
        </p:nvCxnSpPr>
        <p:spPr>
          <a:xfrm>
            <a:off x="1057275" y="3800475"/>
            <a:ext cx="100583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EE656F-9474-3621-C8BE-F5E49C3C839A}"/>
              </a:ext>
            </a:extLst>
          </p:cNvPr>
          <p:cNvCxnSpPr/>
          <p:nvPr/>
        </p:nvCxnSpPr>
        <p:spPr>
          <a:xfrm>
            <a:off x="1076325" y="3028951"/>
            <a:ext cx="0" cy="7715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3985C2-16B7-1B86-AFF4-06EF61175B4A}"/>
              </a:ext>
            </a:extLst>
          </p:cNvPr>
          <p:cNvCxnSpPr/>
          <p:nvPr/>
        </p:nvCxnSpPr>
        <p:spPr>
          <a:xfrm>
            <a:off x="833437" y="3271838"/>
            <a:ext cx="4857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F2A46C1-8444-E3AD-1296-3A5FCB3494F5}"/>
              </a:ext>
            </a:extLst>
          </p:cNvPr>
          <p:cNvCxnSpPr/>
          <p:nvPr/>
        </p:nvCxnSpPr>
        <p:spPr>
          <a:xfrm>
            <a:off x="4300538" y="3271838"/>
            <a:ext cx="0" cy="5286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2BBC52-E4AE-FC9F-83DB-6A4E3DB79195}"/>
              </a:ext>
            </a:extLst>
          </p:cNvPr>
          <p:cNvCxnSpPr/>
          <p:nvPr/>
        </p:nvCxnSpPr>
        <p:spPr>
          <a:xfrm>
            <a:off x="6396038" y="3271838"/>
            <a:ext cx="0" cy="5286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640A12C-6891-64EF-10BC-1C0574C50F4E}"/>
              </a:ext>
            </a:extLst>
          </p:cNvPr>
          <p:cNvCxnSpPr/>
          <p:nvPr/>
        </p:nvCxnSpPr>
        <p:spPr>
          <a:xfrm>
            <a:off x="11115674" y="3271838"/>
            <a:ext cx="0" cy="5286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D0541D-96D7-0173-DCA3-EF29C3514143}"/>
              </a:ext>
            </a:extLst>
          </p:cNvPr>
          <p:cNvSpPr txBox="1"/>
          <p:nvPr/>
        </p:nvSpPr>
        <p:spPr>
          <a:xfrm>
            <a:off x="644661" y="2121010"/>
            <a:ext cx="112711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Pre-</a:t>
            </a:r>
            <a:r>
              <a:rPr lang="en-US" sz="4000" dirty="0" err="1"/>
              <a:t>Tribulational</a:t>
            </a:r>
            <a:r>
              <a:rPr lang="en-US" sz="4000" dirty="0"/>
              <a:t>  </a:t>
            </a:r>
            <a:r>
              <a:rPr lang="en-US" sz="4000" dirty="0" err="1"/>
              <a:t>Premillenialism</a:t>
            </a:r>
            <a:endParaRPr lang="en-US" sz="4000" dirty="0"/>
          </a:p>
          <a:p>
            <a:r>
              <a:rPr lang="en-US" sz="3200" dirty="0"/>
              <a:t>		    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3200" baseline="30000" dirty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2</a:t>
            </a:r>
            <a:r>
              <a:rPr lang="en-US" sz="3200" baseline="30000" dirty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coming  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3200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2</a:t>
            </a:r>
            <a:r>
              <a:rPr lang="en-US" sz="3200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coming</a:t>
            </a:r>
            <a:r>
              <a:rPr lang="en-US" sz="3200" dirty="0"/>
              <a:t>                       Judgment</a:t>
            </a:r>
          </a:p>
          <a:p>
            <a:r>
              <a:rPr lang="en-US" sz="3200" dirty="0"/>
              <a:t>				</a:t>
            </a:r>
            <a:r>
              <a:rPr lang="en-US" sz="3200" b="1" dirty="0">
                <a:solidFill>
                  <a:srgbClr val="C00000"/>
                </a:solidFill>
              </a:rPr>
              <a:t>Tribulation</a:t>
            </a:r>
            <a:r>
              <a:rPr lang="en-US" sz="3200" dirty="0"/>
              <a:t>	   </a:t>
            </a:r>
            <a:r>
              <a:rPr lang="en-US" sz="3200" b="1" dirty="0">
                <a:solidFill>
                  <a:srgbClr val="0096FF"/>
                </a:solidFill>
              </a:rPr>
              <a:t>Millennial Reign</a:t>
            </a:r>
            <a:r>
              <a:rPr lang="en-US" sz="4000" dirty="0">
                <a:solidFill>
                  <a:srgbClr val="0096FF"/>
                </a:solidFill>
              </a:rPr>
              <a:t>	</a:t>
            </a:r>
            <a:r>
              <a:rPr lang="en-US" sz="4000" dirty="0"/>
              <a:t>	</a:t>
            </a:r>
          </a:p>
          <a:p>
            <a:r>
              <a:rPr lang="en-US" sz="4000" dirty="0"/>
              <a:t>				    7 yrs.                1000 yrs.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4BC79-6D12-892E-DCE0-13E266EBC72F}"/>
              </a:ext>
            </a:extLst>
          </p:cNvPr>
          <p:cNvCxnSpPr/>
          <p:nvPr/>
        </p:nvCxnSpPr>
        <p:spPr>
          <a:xfrm>
            <a:off x="4300538" y="3271838"/>
            <a:ext cx="0" cy="528637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D2D1D0-1AE5-C0E9-1022-ED491D7206CA}"/>
              </a:ext>
            </a:extLst>
          </p:cNvPr>
          <p:cNvCxnSpPr/>
          <p:nvPr/>
        </p:nvCxnSpPr>
        <p:spPr>
          <a:xfrm>
            <a:off x="6396038" y="3271838"/>
            <a:ext cx="0" cy="528637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D107C9-6A01-107C-FFDA-91C05130C2DA}"/>
              </a:ext>
            </a:extLst>
          </p:cNvPr>
          <p:cNvCxnSpPr/>
          <p:nvPr/>
        </p:nvCxnSpPr>
        <p:spPr>
          <a:xfrm>
            <a:off x="3443111" y="3271838"/>
            <a:ext cx="745067" cy="15716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1BA9E8-8F71-1514-37EE-5170C4DA1265}"/>
              </a:ext>
            </a:extLst>
          </p:cNvPr>
          <p:cNvCxnSpPr/>
          <p:nvPr/>
        </p:nvCxnSpPr>
        <p:spPr>
          <a:xfrm flipH="1">
            <a:off x="6536267" y="3271838"/>
            <a:ext cx="553155" cy="1571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5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8021F-2B3B-50AE-A6C8-ED351A7FA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532" y="-9748"/>
            <a:ext cx="12171467" cy="68677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9D1DBE-840D-60BD-F935-CD7A3352BC74}"/>
              </a:ext>
            </a:extLst>
          </p:cNvPr>
          <p:cNvSpPr txBox="1"/>
          <p:nvPr/>
        </p:nvSpPr>
        <p:spPr>
          <a:xfrm>
            <a:off x="2471738" y="314325"/>
            <a:ext cx="7586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The “Last Day”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6C959-EC5E-BF03-38F5-7EFCB21E34FD}"/>
              </a:ext>
            </a:extLst>
          </p:cNvPr>
          <p:cNvSpPr txBox="1"/>
          <p:nvPr/>
        </p:nvSpPr>
        <p:spPr>
          <a:xfrm>
            <a:off x="585788" y="1457325"/>
            <a:ext cx="110442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John 6:39 </a:t>
            </a:r>
            <a:r>
              <a:rPr lang="en-US" sz="4000" dirty="0">
                <a:solidFill>
                  <a:schemeClr val="bg1"/>
                </a:solidFill>
              </a:rPr>
              <a:t>– “…I will raise him up in the </a:t>
            </a:r>
            <a:r>
              <a:rPr lang="en-US" sz="4000" dirty="0">
                <a:solidFill>
                  <a:srgbClr val="FFC000"/>
                </a:solidFill>
              </a:rPr>
              <a:t>last day</a:t>
            </a:r>
            <a:r>
              <a:rPr lang="en-US" sz="4000" dirty="0">
                <a:solidFill>
                  <a:schemeClr val="bg1"/>
                </a:solidFill>
              </a:rPr>
              <a:t>.”</a:t>
            </a:r>
          </a:p>
          <a:p>
            <a:r>
              <a:rPr lang="en-US" sz="4000" i="1" dirty="0">
                <a:solidFill>
                  <a:schemeClr val="bg1"/>
                </a:solidFill>
              </a:rPr>
              <a:t>  </a:t>
            </a:r>
          </a:p>
          <a:p>
            <a:r>
              <a:rPr lang="en-US" sz="4000" i="1" dirty="0">
                <a:solidFill>
                  <a:schemeClr val="bg1"/>
                </a:solidFill>
              </a:rPr>
              <a:t>         </a:t>
            </a:r>
            <a:r>
              <a:rPr lang="en-US" sz="4000" dirty="0">
                <a:solidFill>
                  <a:srgbClr val="00B0F0"/>
                </a:solidFill>
              </a:rPr>
              <a:t>6:40</a:t>
            </a:r>
            <a:r>
              <a:rPr lang="en-US" sz="4000" dirty="0">
                <a:solidFill>
                  <a:schemeClr val="bg1"/>
                </a:solidFill>
              </a:rPr>
              <a:t> – “…raise him up at the </a:t>
            </a:r>
            <a:r>
              <a:rPr lang="en-US" sz="4000" dirty="0">
                <a:solidFill>
                  <a:srgbClr val="FFC000"/>
                </a:solidFill>
              </a:rPr>
              <a:t>last day</a:t>
            </a:r>
            <a:r>
              <a:rPr lang="en-US" sz="4000" dirty="0">
                <a:solidFill>
                  <a:schemeClr val="bg1"/>
                </a:solidFill>
              </a:rPr>
              <a:t>”</a:t>
            </a:r>
          </a:p>
          <a:p>
            <a:endParaRPr lang="en-US" sz="4000" i="1" dirty="0">
              <a:solidFill>
                <a:schemeClr val="bg1"/>
              </a:solidFill>
            </a:endParaRPr>
          </a:p>
          <a:p>
            <a:r>
              <a:rPr lang="en-US" sz="4000" i="1" dirty="0">
                <a:solidFill>
                  <a:schemeClr val="bg1"/>
                </a:solidFill>
              </a:rPr>
              <a:t>	 </a:t>
            </a:r>
            <a:r>
              <a:rPr lang="en-US" sz="4000" dirty="0">
                <a:solidFill>
                  <a:srgbClr val="00B0F0"/>
                </a:solidFill>
              </a:rPr>
              <a:t>6:44</a:t>
            </a:r>
            <a:r>
              <a:rPr lang="en-US" sz="4000" dirty="0">
                <a:solidFill>
                  <a:schemeClr val="bg1"/>
                </a:solidFill>
              </a:rPr>
              <a:t> – “…raise him up at the </a:t>
            </a:r>
            <a:r>
              <a:rPr lang="en-US" sz="4000" dirty="0">
                <a:solidFill>
                  <a:srgbClr val="FFC000"/>
                </a:solidFill>
              </a:rPr>
              <a:t>last day</a:t>
            </a:r>
            <a:r>
              <a:rPr lang="en-US" sz="4000" dirty="0">
                <a:solidFill>
                  <a:schemeClr val="bg1"/>
                </a:solidFill>
              </a:rPr>
              <a:t>”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 </a:t>
            </a:r>
            <a:r>
              <a:rPr lang="en-US" sz="4000" dirty="0">
                <a:solidFill>
                  <a:srgbClr val="00B0F0"/>
                </a:solidFill>
              </a:rPr>
              <a:t>6:54</a:t>
            </a:r>
            <a:r>
              <a:rPr lang="en-US" sz="4000" dirty="0">
                <a:solidFill>
                  <a:schemeClr val="bg1"/>
                </a:solidFill>
              </a:rPr>
              <a:t> – “…raise him up at the </a:t>
            </a:r>
            <a:r>
              <a:rPr lang="en-US" sz="4000" dirty="0">
                <a:solidFill>
                  <a:srgbClr val="FFC000"/>
                </a:solidFill>
              </a:rPr>
              <a:t>last day</a:t>
            </a:r>
            <a:r>
              <a:rPr lang="en-US" sz="4000" dirty="0">
                <a:solidFill>
                  <a:schemeClr val="bg1"/>
                </a:solidFill>
              </a:rPr>
              <a:t>”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5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8021F-2B3B-50AE-A6C8-ED351A7FA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532" y="-9748"/>
            <a:ext cx="12171467" cy="68677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9D1DBE-840D-60BD-F935-CD7A3352BC74}"/>
              </a:ext>
            </a:extLst>
          </p:cNvPr>
          <p:cNvSpPr txBox="1"/>
          <p:nvPr/>
        </p:nvSpPr>
        <p:spPr>
          <a:xfrm>
            <a:off x="2471738" y="314325"/>
            <a:ext cx="7586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The “Last Day”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6C959-EC5E-BF03-38F5-7EFCB21E34FD}"/>
              </a:ext>
            </a:extLst>
          </p:cNvPr>
          <p:cNvSpPr txBox="1"/>
          <p:nvPr/>
        </p:nvSpPr>
        <p:spPr>
          <a:xfrm>
            <a:off x="585788" y="1457325"/>
            <a:ext cx="11044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rgbClr val="00B0F0"/>
                </a:solidFill>
              </a:rPr>
              <a:t>John 11:24 </a:t>
            </a:r>
            <a:r>
              <a:rPr lang="en-US" sz="4000" dirty="0">
                <a:solidFill>
                  <a:schemeClr val="bg1"/>
                </a:solidFill>
              </a:rPr>
              <a:t>– </a:t>
            </a:r>
            <a:r>
              <a:rPr lang="en-US" sz="4000" i="1" dirty="0">
                <a:solidFill>
                  <a:schemeClr val="bg1"/>
                </a:solidFill>
              </a:rPr>
              <a:t>“I know that he will rise again…</a:t>
            </a:r>
          </a:p>
          <a:p>
            <a:r>
              <a:rPr lang="en-US" sz="4000" i="1" dirty="0">
                <a:solidFill>
                  <a:schemeClr val="bg1"/>
                </a:solidFill>
              </a:rPr>
              <a:t>			    </a:t>
            </a:r>
            <a:r>
              <a:rPr lang="en-US" sz="4000" i="1" dirty="0">
                <a:solidFill>
                  <a:srgbClr val="FFC000"/>
                </a:solidFill>
              </a:rPr>
              <a:t>in the last day</a:t>
            </a:r>
            <a:r>
              <a:rPr lang="en-US" sz="4000" i="1" dirty="0">
                <a:solidFill>
                  <a:schemeClr val="bg1"/>
                </a:solidFill>
              </a:rPr>
              <a:t>.”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8021F-2B3B-50AE-A6C8-ED351A7FA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532" y="-9748"/>
            <a:ext cx="12171467" cy="68677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9D1DBE-840D-60BD-F935-CD7A3352BC74}"/>
              </a:ext>
            </a:extLst>
          </p:cNvPr>
          <p:cNvSpPr txBox="1"/>
          <p:nvPr/>
        </p:nvSpPr>
        <p:spPr>
          <a:xfrm>
            <a:off x="2471738" y="314325"/>
            <a:ext cx="7586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The “Last Day”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6C959-EC5E-BF03-38F5-7EFCB21E34FD}"/>
              </a:ext>
            </a:extLst>
          </p:cNvPr>
          <p:cNvSpPr txBox="1"/>
          <p:nvPr/>
        </p:nvSpPr>
        <p:spPr>
          <a:xfrm>
            <a:off x="585788" y="1457325"/>
            <a:ext cx="110442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rgbClr val="00B0F0"/>
                </a:solidFill>
              </a:rPr>
              <a:t>John 11:24 </a:t>
            </a:r>
            <a:r>
              <a:rPr lang="en-US" sz="4000" dirty="0">
                <a:solidFill>
                  <a:schemeClr val="bg1"/>
                </a:solidFill>
              </a:rPr>
              <a:t>– </a:t>
            </a:r>
            <a:r>
              <a:rPr lang="en-US" sz="4000" i="1" dirty="0">
                <a:solidFill>
                  <a:schemeClr val="bg1"/>
                </a:solidFill>
              </a:rPr>
              <a:t>“I know that he will rise again…</a:t>
            </a:r>
          </a:p>
          <a:p>
            <a:r>
              <a:rPr lang="en-US" sz="4000" i="1" dirty="0">
                <a:solidFill>
                  <a:schemeClr val="bg1"/>
                </a:solidFill>
              </a:rPr>
              <a:t>			    </a:t>
            </a:r>
            <a:r>
              <a:rPr lang="en-US" sz="4000" i="1" dirty="0">
                <a:solidFill>
                  <a:srgbClr val="FFC000"/>
                </a:solidFill>
              </a:rPr>
              <a:t>in the last day</a:t>
            </a:r>
            <a:r>
              <a:rPr lang="en-US" sz="4000" i="1" dirty="0">
                <a:solidFill>
                  <a:schemeClr val="bg1"/>
                </a:solidFill>
              </a:rPr>
              <a:t>.”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rgbClr val="00B0F0"/>
                </a:solidFill>
              </a:rPr>
              <a:t>John 12:48 </a:t>
            </a:r>
            <a:r>
              <a:rPr lang="en-US" sz="4000" dirty="0">
                <a:solidFill>
                  <a:schemeClr val="bg1"/>
                </a:solidFill>
              </a:rPr>
              <a:t>– </a:t>
            </a:r>
            <a:r>
              <a:rPr lang="en-US" sz="4000" i="1" dirty="0">
                <a:solidFill>
                  <a:schemeClr val="bg1"/>
                </a:solidFill>
              </a:rPr>
              <a:t>“The word that I have spoken will 				   judge him </a:t>
            </a:r>
            <a:r>
              <a:rPr lang="en-US" sz="4000" i="1" dirty="0">
                <a:solidFill>
                  <a:srgbClr val="FFC000"/>
                </a:solidFill>
              </a:rPr>
              <a:t>in the last day</a:t>
            </a:r>
            <a:r>
              <a:rPr lang="en-US" sz="4000" i="1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609469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7BD731-C395-DE40-1D1E-9636F5FD24CA}"/>
              </a:ext>
            </a:extLst>
          </p:cNvPr>
          <p:cNvSpPr txBox="1"/>
          <p:nvPr/>
        </p:nvSpPr>
        <p:spPr>
          <a:xfrm>
            <a:off x="0" y="0"/>
            <a:ext cx="12192000" cy="994118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i="1" dirty="0">
                <a:solidFill>
                  <a:srgbClr val="FFC000"/>
                </a:solidFill>
              </a:rPr>
              <a:t>Matt 24						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    Destruction				</a:t>
            </a:r>
          </a:p>
          <a:p>
            <a:r>
              <a:rPr lang="en-US" sz="4000" dirty="0">
                <a:solidFill>
                  <a:schemeClr val="bg1"/>
                </a:solidFill>
              </a:rPr>
              <a:t>	     of				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 Jerusalem				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		</a:t>
            </a:r>
            <a:r>
              <a:rPr lang="en-US" sz="4000" i="1" dirty="0">
                <a:solidFill>
                  <a:schemeClr val="bg1"/>
                </a:solidFill>
              </a:rPr>
              <a:t>v. 36</a:t>
            </a:r>
            <a:r>
              <a:rPr lang="en-US" sz="4000" dirty="0">
                <a:solidFill>
                  <a:schemeClr val="bg1"/>
                </a:solidFill>
              </a:rPr>
              <a:t>			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2</a:t>
            </a:r>
            <a:r>
              <a:rPr lang="en-US" sz="4000" baseline="30000" dirty="0">
                <a:solidFill>
                  <a:schemeClr val="bg1"/>
                </a:solidFill>
              </a:rPr>
              <a:t>nd</a:t>
            </a:r>
            <a:r>
              <a:rPr lang="en-US" sz="4000" dirty="0">
                <a:solidFill>
                  <a:schemeClr val="bg1"/>
                </a:solidFill>
              </a:rPr>
              <a:t> Coming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 </a:t>
            </a:r>
            <a:r>
              <a:rPr lang="en-US" sz="4000" i="1" dirty="0">
                <a:solidFill>
                  <a:schemeClr val="bg1"/>
                </a:solidFill>
              </a:rPr>
              <a:t>vs 40,41</a:t>
            </a:r>
          </a:p>
          <a:p>
            <a:r>
              <a:rPr lang="en-US" sz="4000" i="1" dirty="0">
                <a:solidFill>
                  <a:schemeClr val="bg1"/>
                </a:solidFill>
              </a:rPr>
              <a:t>    “One taken…</a:t>
            </a:r>
          </a:p>
          <a:p>
            <a:r>
              <a:rPr lang="en-US" sz="4000" i="1" dirty="0">
                <a:solidFill>
                  <a:schemeClr val="bg1"/>
                </a:solidFill>
              </a:rPr>
              <a:t>      One left.”  ?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5EF80A-93B3-981C-9EB4-D63CD07A6B44}"/>
              </a:ext>
            </a:extLst>
          </p:cNvPr>
          <p:cNvCxnSpPr/>
          <p:nvPr/>
        </p:nvCxnSpPr>
        <p:spPr>
          <a:xfrm>
            <a:off x="395111" y="3680178"/>
            <a:ext cx="308186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196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7BD731-C395-DE40-1D1E-9636F5FD24CA}"/>
              </a:ext>
            </a:extLst>
          </p:cNvPr>
          <p:cNvSpPr txBox="1"/>
          <p:nvPr/>
        </p:nvSpPr>
        <p:spPr>
          <a:xfrm>
            <a:off x="0" y="0"/>
            <a:ext cx="12192000" cy="994118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i="1" dirty="0">
                <a:solidFill>
                  <a:srgbClr val="FFC000"/>
                </a:solidFill>
              </a:rPr>
              <a:t>Matt 24						1 Thess. 4: 16,17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    Destruction				* Lord receiving His own</a:t>
            </a:r>
          </a:p>
          <a:p>
            <a:r>
              <a:rPr lang="en-US" sz="4000" dirty="0">
                <a:solidFill>
                  <a:schemeClr val="bg1"/>
                </a:solidFill>
              </a:rPr>
              <a:t>	     of					* Meet Him in the air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 Jerusalem				* Will always be w/ Him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		</a:t>
            </a:r>
            <a:r>
              <a:rPr lang="en-US" sz="4000" i="1" dirty="0">
                <a:solidFill>
                  <a:schemeClr val="bg1"/>
                </a:solidFill>
              </a:rPr>
              <a:t>v. 36</a:t>
            </a:r>
            <a:r>
              <a:rPr lang="en-US" sz="4000" dirty="0">
                <a:solidFill>
                  <a:schemeClr val="bg1"/>
                </a:solidFill>
              </a:rPr>
              <a:t>			(</a:t>
            </a:r>
            <a:r>
              <a:rPr lang="en-US" sz="4000" dirty="0">
                <a:solidFill>
                  <a:srgbClr val="00B0F0"/>
                </a:solidFill>
              </a:rPr>
              <a:t>NO RETURN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2</a:t>
            </a:r>
            <a:r>
              <a:rPr lang="en-US" sz="4000" baseline="30000" dirty="0">
                <a:solidFill>
                  <a:schemeClr val="bg1"/>
                </a:solidFill>
              </a:rPr>
              <a:t>nd</a:t>
            </a:r>
            <a:r>
              <a:rPr lang="en-US" sz="4000" dirty="0">
                <a:solidFill>
                  <a:schemeClr val="bg1"/>
                </a:solidFill>
              </a:rPr>
              <a:t> Coming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 </a:t>
            </a:r>
            <a:r>
              <a:rPr lang="en-US" sz="4000" i="1" dirty="0">
                <a:solidFill>
                  <a:schemeClr val="bg1"/>
                </a:solidFill>
              </a:rPr>
              <a:t>vs 40,41</a:t>
            </a:r>
          </a:p>
          <a:p>
            <a:r>
              <a:rPr lang="en-US" sz="4000" i="1" dirty="0">
                <a:solidFill>
                  <a:schemeClr val="bg1"/>
                </a:solidFill>
              </a:rPr>
              <a:t>    “One taken…</a:t>
            </a:r>
          </a:p>
          <a:p>
            <a:r>
              <a:rPr lang="en-US" sz="4000" i="1" dirty="0">
                <a:solidFill>
                  <a:schemeClr val="bg1"/>
                </a:solidFill>
              </a:rPr>
              <a:t>      One left.”  ?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5EF80A-93B3-981C-9EB4-D63CD07A6B44}"/>
              </a:ext>
            </a:extLst>
          </p:cNvPr>
          <p:cNvCxnSpPr/>
          <p:nvPr/>
        </p:nvCxnSpPr>
        <p:spPr>
          <a:xfrm>
            <a:off x="395111" y="3680178"/>
            <a:ext cx="308186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904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3D539-FA85-1DBF-3EC3-847F279B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92000" cy="6956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7E95FE-0529-11FE-CA55-5EA5110C935A}"/>
              </a:ext>
            </a:extLst>
          </p:cNvPr>
          <p:cNvSpPr txBox="1"/>
          <p:nvPr/>
        </p:nvSpPr>
        <p:spPr>
          <a:xfrm>
            <a:off x="1185863" y="628650"/>
            <a:ext cx="10244137" cy="5016758"/>
          </a:xfrm>
          <a:prstGeom prst="rect">
            <a:avLst/>
          </a:prstGeom>
          <a:solidFill>
            <a:srgbClr val="182D52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   </a:t>
            </a:r>
            <a:r>
              <a:rPr lang="en-US" sz="4000" dirty="0">
                <a:solidFill>
                  <a:srgbClr val="FFC000"/>
                </a:solidFill>
              </a:rPr>
              <a:t>3 Reasons NOT to believe in Premillennialism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53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3D539-FA85-1DBF-3EC3-847F279B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92000" cy="6956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7E95FE-0529-11FE-CA55-5EA5110C935A}"/>
              </a:ext>
            </a:extLst>
          </p:cNvPr>
          <p:cNvSpPr txBox="1"/>
          <p:nvPr/>
        </p:nvSpPr>
        <p:spPr>
          <a:xfrm>
            <a:off x="1185863" y="628650"/>
            <a:ext cx="10244137" cy="5016758"/>
          </a:xfrm>
          <a:prstGeom prst="rect">
            <a:avLst/>
          </a:prstGeom>
          <a:solidFill>
            <a:srgbClr val="182D52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   </a:t>
            </a:r>
            <a:r>
              <a:rPr lang="en-US" sz="4000" dirty="0">
                <a:solidFill>
                  <a:srgbClr val="FFC000"/>
                </a:solidFill>
              </a:rPr>
              <a:t>3 Reasons NOT to believe in Premillennialism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1</a:t>
            </a:r>
            <a:r>
              <a:rPr lang="en-US" sz="4000" dirty="0">
                <a:solidFill>
                  <a:schemeClr val="bg1"/>
                </a:solidFill>
              </a:rPr>
              <a:t>)  It’s not historic, not in any teaching, writing 	before c. 1830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027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3D539-FA85-1DBF-3EC3-847F279B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92000" cy="6956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7E95FE-0529-11FE-CA55-5EA5110C935A}"/>
              </a:ext>
            </a:extLst>
          </p:cNvPr>
          <p:cNvSpPr txBox="1"/>
          <p:nvPr/>
        </p:nvSpPr>
        <p:spPr>
          <a:xfrm>
            <a:off x="1185863" y="628650"/>
            <a:ext cx="10244137" cy="5324535"/>
          </a:xfrm>
          <a:prstGeom prst="rect">
            <a:avLst/>
          </a:prstGeom>
          <a:solidFill>
            <a:srgbClr val="182D52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   </a:t>
            </a:r>
            <a:r>
              <a:rPr lang="en-US" sz="4000" dirty="0">
                <a:solidFill>
                  <a:srgbClr val="FFC000"/>
                </a:solidFill>
              </a:rPr>
              <a:t>3 Reasons NOT to believe in Premillennialism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1</a:t>
            </a:r>
            <a:r>
              <a:rPr lang="en-US" sz="4000" dirty="0">
                <a:solidFill>
                  <a:schemeClr val="bg1"/>
                </a:solidFill>
              </a:rPr>
              <a:t>)  It’s not historic, not in any teaching, writing 	before c. 1830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2</a:t>
            </a:r>
            <a:r>
              <a:rPr lang="en-US" sz="4000" dirty="0">
                <a:solidFill>
                  <a:schemeClr val="bg1"/>
                </a:solidFill>
              </a:rPr>
              <a:t>)  Apostle Paul said 2</a:t>
            </a:r>
            <a:r>
              <a:rPr lang="en-US" sz="4000" baseline="30000" dirty="0">
                <a:solidFill>
                  <a:schemeClr val="bg1"/>
                </a:solidFill>
              </a:rPr>
              <a:t>nd</a:t>
            </a:r>
            <a:r>
              <a:rPr lang="en-US" sz="4000" dirty="0">
                <a:solidFill>
                  <a:schemeClr val="bg1"/>
                </a:solidFill>
              </a:rPr>
              <a:t> coming would be loud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and just once (1 </a:t>
            </a:r>
            <a:r>
              <a:rPr lang="en-US" sz="4000" dirty="0" err="1">
                <a:solidFill>
                  <a:schemeClr val="bg1"/>
                </a:solidFill>
              </a:rPr>
              <a:t>Thess</a:t>
            </a:r>
            <a:r>
              <a:rPr lang="en-US" sz="4000" dirty="0">
                <a:solidFill>
                  <a:schemeClr val="bg1"/>
                </a:solidFill>
              </a:rPr>
              <a:t> 4:16ff; 1 Cor. 15:50ff)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22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F87F90-3C7D-8FD8-D9F8-A059F9167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0966" y="-1"/>
            <a:ext cx="12212965" cy="6890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27241D-D927-B917-D78E-BC6670608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663" y="123825"/>
            <a:ext cx="2794000" cy="3462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84DB08-9D37-7FFA-A9C4-BEBBB59A1BE0}"/>
              </a:ext>
            </a:extLst>
          </p:cNvPr>
          <p:cNvSpPr txBox="1"/>
          <p:nvPr/>
        </p:nvSpPr>
        <p:spPr>
          <a:xfrm>
            <a:off x="828675" y="4232494"/>
            <a:ext cx="10801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John Nelson Darby – Father of Dispensationalism</a:t>
            </a:r>
          </a:p>
          <a:p>
            <a:r>
              <a:rPr lang="en-US" sz="4000" dirty="0"/>
              <a:t>      Irish Pastor of the “Plymouth Brethren”</a:t>
            </a:r>
          </a:p>
          <a:p>
            <a:r>
              <a:rPr lang="en-US" sz="4000" dirty="0"/>
              <a:t>          Popularized premillennialism in 1830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AF2D41-6125-0B9E-5CA1-5F7646665FFF}"/>
              </a:ext>
            </a:extLst>
          </p:cNvPr>
          <p:cNvSpPr txBox="1"/>
          <p:nvPr/>
        </p:nvSpPr>
        <p:spPr>
          <a:xfrm>
            <a:off x="4185444" y="3586163"/>
            <a:ext cx="29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1800 - 1892</a:t>
            </a:r>
          </a:p>
        </p:txBody>
      </p:sp>
    </p:spTree>
    <p:extLst>
      <p:ext uri="{BB962C8B-B14F-4D97-AF65-F5344CB8AC3E}">
        <p14:creationId xmlns:p14="http://schemas.microsoft.com/office/powerpoint/2010/main" val="4181486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3D539-FA85-1DBF-3EC3-847F279B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92000" cy="6956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7E95FE-0529-11FE-CA55-5EA5110C935A}"/>
              </a:ext>
            </a:extLst>
          </p:cNvPr>
          <p:cNvSpPr txBox="1"/>
          <p:nvPr/>
        </p:nvSpPr>
        <p:spPr>
          <a:xfrm>
            <a:off x="1185863" y="628650"/>
            <a:ext cx="10244137" cy="5324535"/>
          </a:xfrm>
          <a:prstGeom prst="rect">
            <a:avLst/>
          </a:prstGeom>
          <a:solidFill>
            <a:srgbClr val="182D52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   </a:t>
            </a:r>
            <a:r>
              <a:rPr lang="en-US" sz="4000" dirty="0">
                <a:solidFill>
                  <a:srgbClr val="FFC000"/>
                </a:solidFill>
              </a:rPr>
              <a:t>3 Reasons NOT to believe in Premillennialism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1</a:t>
            </a:r>
            <a:r>
              <a:rPr lang="en-US" sz="4000" dirty="0">
                <a:solidFill>
                  <a:schemeClr val="bg1"/>
                </a:solidFill>
              </a:rPr>
              <a:t>)  It’s not historic, not in any teaching, writing 	before c. 1830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2</a:t>
            </a:r>
            <a:r>
              <a:rPr lang="en-US" sz="4000" dirty="0">
                <a:solidFill>
                  <a:schemeClr val="bg1"/>
                </a:solidFill>
              </a:rPr>
              <a:t>)  Apostle Paul said 2</a:t>
            </a:r>
            <a:r>
              <a:rPr lang="en-US" sz="4000" baseline="30000" dirty="0">
                <a:solidFill>
                  <a:schemeClr val="bg1"/>
                </a:solidFill>
              </a:rPr>
              <a:t>nd</a:t>
            </a:r>
            <a:r>
              <a:rPr lang="en-US" sz="4000" dirty="0">
                <a:solidFill>
                  <a:schemeClr val="bg1"/>
                </a:solidFill>
              </a:rPr>
              <a:t> coming would be loud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and just once (1 </a:t>
            </a:r>
            <a:r>
              <a:rPr lang="en-US" sz="4000" dirty="0" err="1">
                <a:solidFill>
                  <a:schemeClr val="bg1"/>
                </a:solidFill>
              </a:rPr>
              <a:t>Thess</a:t>
            </a:r>
            <a:r>
              <a:rPr lang="en-US" sz="4000" dirty="0">
                <a:solidFill>
                  <a:schemeClr val="bg1"/>
                </a:solidFill>
              </a:rPr>
              <a:t> 4:16ff; 1 Cor. 15:50ff)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3</a:t>
            </a:r>
            <a:r>
              <a:rPr lang="en-US" sz="4000" dirty="0">
                <a:solidFill>
                  <a:schemeClr val="bg1"/>
                </a:solidFill>
              </a:rPr>
              <a:t>)  Jesus did not teach it</a:t>
            </a:r>
          </a:p>
          <a:p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1191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3D539-FA85-1DBF-3EC3-847F279B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92000" cy="69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7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73572-842C-B1CC-9C24-A0205154C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38758" y="0"/>
            <a:ext cx="12221890" cy="6923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728799-61B9-EA23-8C50-5755FC2B6839}"/>
              </a:ext>
            </a:extLst>
          </p:cNvPr>
          <p:cNvSpPr txBox="1"/>
          <p:nvPr/>
        </p:nvSpPr>
        <p:spPr>
          <a:xfrm>
            <a:off x="3429000" y="714375"/>
            <a:ext cx="5043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PREMILLENNIALISM</a:t>
            </a:r>
            <a:r>
              <a:rPr lang="en-US" sz="4000" b="1" u="sng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2038C-C137-EEE6-5897-48B3CE533AE8}"/>
              </a:ext>
            </a:extLst>
          </p:cNvPr>
          <p:cNvSpPr txBox="1"/>
          <p:nvPr/>
        </p:nvSpPr>
        <p:spPr>
          <a:xfrm>
            <a:off x="1444978" y="1743075"/>
            <a:ext cx="93020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 period of either 3 ½ or 7 years of trouble, tribulation on the earth is then followed by Christ returning to the earth to set up a 1000 year reign where He will rule with His saints over the earth.</a:t>
            </a:r>
          </a:p>
        </p:txBody>
      </p:sp>
    </p:spTree>
    <p:extLst>
      <p:ext uri="{BB962C8B-B14F-4D97-AF65-F5344CB8AC3E}">
        <p14:creationId xmlns:p14="http://schemas.microsoft.com/office/powerpoint/2010/main" val="385794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30DE5-A315-FBE2-E294-5152A4F38DAC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	</a:t>
            </a:r>
            <a:r>
              <a:rPr lang="en-US" sz="4000" dirty="0">
                <a:solidFill>
                  <a:schemeClr val="bg1"/>
                </a:solidFill>
              </a:rPr>
              <a:t>CHICAGO: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1896 Moody Bible Institute adopted the teachings</a:t>
            </a:r>
          </a:p>
          <a:p>
            <a:r>
              <a:rPr lang="en-US" sz="4000" dirty="0">
                <a:solidFill>
                  <a:schemeClr val="bg1"/>
                </a:solidFill>
              </a:rPr>
              <a:t>	Dwight L. Moody the first premillennialist preacher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	1909  C.I. Scofield:</a:t>
            </a:r>
          </a:p>
          <a:p>
            <a:r>
              <a:rPr lang="en-US" sz="4000" dirty="0">
                <a:solidFill>
                  <a:schemeClr val="bg1"/>
                </a:solidFill>
              </a:rPr>
              <a:t>	published his own Bible w/notes about tribulation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/>
          </a:p>
          <a:p>
            <a:r>
              <a:rPr lang="en-US" sz="4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5039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3A2D91-472C-7092-2C1B-C213D8A47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942975" y="-300038"/>
            <a:ext cx="7772400" cy="5199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B4C181-740C-752F-8AC4-DDF296EC399B}"/>
              </a:ext>
            </a:extLst>
          </p:cNvPr>
          <p:cNvSpPr txBox="1"/>
          <p:nvPr/>
        </p:nvSpPr>
        <p:spPr>
          <a:xfrm>
            <a:off x="6829425" y="0"/>
            <a:ext cx="5362575" cy="68634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Founder: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  J.F. Rutherford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     Predicted we would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 confidently see the     	return of Abraham, 	Isaac, David on the 	earth in 1925.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974AE-BF4F-03E8-946C-C90ACCE06319}"/>
              </a:ext>
            </a:extLst>
          </p:cNvPr>
          <p:cNvSpPr txBox="1"/>
          <p:nvPr/>
        </p:nvSpPr>
        <p:spPr>
          <a:xfrm>
            <a:off x="0" y="4899377"/>
            <a:ext cx="6829425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5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BD150-7744-C989-4ECD-4D871E2A3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22" y="0"/>
            <a:ext cx="8737600" cy="5890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4E92D8-F33B-D41D-F3C0-8EAC706356EC}"/>
              </a:ext>
            </a:extLst>
          </p:cNvPr>
          <p:cNvSpPr txBox="1"/>
          <p:nvPr/>
        </p:nvSpPr>
        <p:spPr>
          <a:xfrm>
            <a:off x="10329333" y="0"/>
            <a:ext cx="1862667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EEDCC-1A07-9C69-AA14-180CCDFED29B}"/>
              </a:ext>
            </a:extLst>
          </p:cNvPr>
          <p:cNvSpPr txBox="1"/>
          <p:nvPr/>
        </p:nvSpPr>
        <p:spPr>
          <a:xfrm>
            <a:off x="0" y="0"/>
            <a:ext cx="1603022" cy="7017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B2782-C2F6-F1AB-4DA3-D1617498F2ED}"/>
              </a:ext>
            </a:extLst>
          </p:cNvPr>
          <p:cNvSpPr txBox="1"/>
          <p:nvPr/>
        </p:nvSpPr>
        <p:spPr>
          <a:xfrm>
            <a:off x="0" y="5890403"/>
            <a:ext cx="10882489" cy="98488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	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4000" dirty="0">
                <a:solidFill>
                  <a:schemeClr val="bg1"/>
                </a:solidFill>
              </a:rPr>
              <a:t>Beth </a:t>
            </a:r>
            <a:r>
              <a:rPr lang="en-US" sz="4000" dirty="0" err="1">
                <a:solidFill>
                  <a:schemeClr val="bg1"/>
                </a:solidFill>
              </a:rPr>
              <a:t>Sarim</a:t>
            </a:r>
            <a:r>
              <a:rPr lang="en-US" sz="4000" dirty="0">
                <a:solidFill>
                  <a:schemeClr val="bg1"/>
                </a:solidFill>
              </a:rPr>
              <a:t> (House of Princes)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2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73DCF-F37F-99FE-0C49-EE066E9EB8E0}"/>
              </a:ext>
            </a:extLst>
          </p:cNvPr>
          <p:cNvSpPr txBox="1"/>
          <p:nvPr/>
        </p:nvSpPr>
        <p:spPr>
          <a:xfrm>
            <a:off x="0" y="0"/>
            <a:ext cx="12192000" cy="7478970"/>
          </a:xfrm>
          <a:prstGeom prst="rect">
            <a:avLst/>
          </a:prstGeom>
          <a:solidFill>
            <a:srgbClr val="152645"/>
          </a:solidFill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	</a:t>
            </a:r>
            <a:r>
              <a:rPr lang="en-US" sz="4000" i="1" dirty="0">
                <a:solidFill>
                  <a:schemeClr val="bg1"/>
                </a:solidFill>
              </a:rPr>
              <a:t>The Late Great Planet Earth </a:t>
            </a:r>
            <a:r>
              <a:rPr lang="en-US" sz="4000" dirty="0">
                <a:solidFill>
                  <a:srgbClr val="FFC000"/>
                </a:solidFill>
              </a:rPr>
              <a:t>– Hal Lindsay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	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1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73DCF-F37F-99FE-0C49-EE066E9EB8E0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solidFill>
            <a:srgbClr val="152645"/>
          </a:solidFill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	</a:t>
            </a:r>
            <a:r>
              <a:rPr lang="en-US" sz="4000" i="1" dirty="0">
                <a:solidFill>
                  <a:schemeClr val="bg1"/>
                </a:solidFill>
              </a:rPr>
              <a:t>The Late Great Planet Earth </a:t>
            </a:r>
            <a:r>
              <a:rPr lang="en-US" sz="4000" dirty="0">
                <a:solidFill>
                  <a:srgbClr val="FFC000"/>
                </a:solidFill>
              </a:rPr>
              <a:t>– Hal Lindsay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	</a:t>
            </a:r>
            <a:r>
              <a:rPr lang="en-US" sz="4000" i="1" dirty="0">
                <a:solidFill>
                  <a:schemeClr val="bg1"/>
                </a:solidFill>
              </a:rPr>
              <a:t>“Left Behind”</a:t>
            </a:r>
            <a:r>
              <a:rPr lang="en-US" sz="4000" dirty="0">
                <a:solidFill>
                  <a:srgbClr val="FFC000"/>
                </a:solidFill>
              </a:rPr>
              <a:t> book series by LaHaye &amp; Jenkins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	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4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73DCF-F37F-99FE-0C49-EE066E9EB8E0}"/>
              </a:ext>
            </a:extLst>
          </p:cNvPr>
          <p:cNvSpPr txBox="1"/>
          <p:nvPr/>
        </p:nvSpPr>
        <p:spPr>
          <a:xfrm>
            <a:off x="0" y="0"/>
            <a:ext cx="12192000" cy="8094524"/>
          </a:xfrm>
          <a:prstGeom prst="rect">
            <a:avLst/>
          </a:prstGeom>
          <a:solidFill>
            <a:srgbClr val="152645"/>
          </a:solidFill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	</a:t>
            </a:r>
            <a:r>
              <a:rPr lang="en-US" sz="4000" i="1" dirty="0">
                <a:solidFill>
                  <a:schemeClr val="bg1"/>
                </a:solidFill>
              </a:rPr>
              <a:t>The Late Great Planet Earth </a:t>
            </a:r>
            <a:r>
              <a:rPr lang="en-US" sz="4000" dirty="0">
                <a:solidFill>
                  <a:srgbClr val="FFC000"/>
                </a:solidFill>
              </a:rPr>
              <a:t>– Hal Lindsay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	</a:t>
            </a:r>
            <a:r>
              <a:rPr lang="en-US" sz="4000" i="1" dirty="0">
                <a:solidFill>
                  <a:schemeClr val="bg1"/>
                </a:solidFill>
              </a:rPr>
              <a:t>“Left Behind”</a:t>
            </a:r>
            <a:r>
              <a:rPr lang="en-US" sz="4000" dirty="0">
                <a:solidFill>
                  <a:srgbClr val="FFC000"/>
                </a:solidFill>
              </a:rPr>
              <a:t> book series by LaHaye &amp; Jenkins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	2 popular movies </a:t>
            </a:r>
            <a:r>
              <a:rPr lang="en-US" sz="4000" dirty="0">
                <a:solidFill>
                  <a:schemeClr val="bg1"/>
                </a:solidFill>
              </a:rPr>
              <a:t>“A Thief in The Night”</a:t>
            </a:r>
          </a:p>
          <a:p>
            <a:r>
              <a:rPr lang="en-US" sz="4000" dirty="0">
                <a:solidFill>
                  <a:srgbClr val="FFC000"/>
                </a:solidFill>
              </a:rPr>
              <a:t>	</a:t>
            </a:r>
          </a:p>
          <a:p>
            <a:r>
              <a:rPr lang="en-US" sz="4000" dirty="0">
                <a:solidFill>
                  <a:srgbClr val="FFC000"/>
                </a:solidFill>
              </a:rPr>
              <a:t>	Video games about the Rapture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9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7760</TotalTime>
  <Words>727</Words>
  <Application>Microsoft Macintosh PowerPoint</Application>
  <PresentationFormat>Widescreen</PresentationFormat>
  <Paragraphs>179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Dewey Marrs</dc:creator>
  <cp:lastModifiedBy>Dewey Marrs</cp:lastModifiedBy>
  <cp:revision>29</cp:revision>
  <dcterms:created xsi:type="dcterms:W3CDTF">2023-11-13T18:34:31Z</dcterms:created>
  <dcterms:modified xsi:type="dcterms:W3CDTF">2023-11-19T03:55:18Z</dcterms:modified>
</cp:coreProperties>
</file>