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9" r:id="rId3"/>
    <p:sldId id="260" r:id="rId4"/>
    <p:sldId id="261" r:id="rId5"/>
    <p:sldId id="259" r:id="rId6"/>
    <p:sldId id="262" r:id="rId7"/>
    <p:sldId id="263" r:id="rId8"/>
    <p:sldId id="279" r:id="rId9"/>
    <p:sldId id="285" r:id="rId10"/>
    <p:sldId id="286" r:id="rId11"/>
    <p:sldId id="266" r:id="rId12"/>
    <p:sldId id="278" r:id="rId13"/>
    <p:sldId id="267" r:id="rId14"/>
    <p:sldId id="268" r:id="rId15"/>
    <p:sldId id="269" r:id="rId16"/>
    <p:sldId id="270" r:id="rId17"/>
    <p:sldId id="271" r:id="rId18"/>
    <p:sldId id="272" r:id="rId19"/>
    <p:sldId id="273" r:id="rId20"/>
    <p:sldId id="274" r:id="rId21"/>
    <p:sldId id="275" r:id="rId22"/>
    <p:sldId id="276" r:id="rId23"/>
    <p:sldId id="277" r:id="rId24"/>
    <p:sldId id="280" r:id="rId25"/>
    <p:sldId id="281" r:id="rId26"/>
    <p:sldId id="282" r:id="rId27"/>
    <p:sldId id="283" r:id="rId28"/>
    <p:sldId id="284" r:id="rId29"/>
    <p:sldId id="265" r:id="rId30"/>
    <p:sldId id="288"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0800"/>
    <a:srgbClr val="941100"/>
    <a:srgbClr val="00FB92"/>
    <a:srgbClr val="2F0F56"/>
    <a:srgbClr val="521B93"/>
    <a:srgbClr val="011893"/>
    <a:srgbClr val="28CD41"/>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6"/>
  </p:normalViewPr>
  <p:slideViewPr>
    <p:cSldViewPr snapToGrid="0">
      <p:cViewPr varScale="1">
        <p:scale>
          <a:sx n="107" d="100"/>
          <a:sy n="107" d="100"/>
        </p:scale>
        <p:origin x="7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0D7CC-7417-C5DC-9C16-D8318A3B25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0E84B8-F30D-A75C-2602-A2DF8ABEF1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20D210-B6A0-6401-7FB3-855B54A4DA08}"/>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5" name="Footer Placeholder 4">
            <a:extLst>
              <a:ext uri="{FF2B5EF4-FFF2-40B4-BE49-F238E27FC236}">
                <a16:creationId xmlns:a16="http://schemas.microsoft.com/office/drawing/2014/main" id="{F5F91BFB-4E90-DAC4-6860-619B209E85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6D777-F92F-32D7-7516-A1C2873DF621}"/>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4170861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C2FAA-400E-3824-50D7-7E66CF6E81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053ABB-D56C-EE70-EF68-DE1127C968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4BFAF9-6BF9-9073-5421-C864BCBEC45F}"/>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5" name="Footer Placeholder 4">
            <a:extLst>
              <a:ext uri="{FF2B5EF4-FFF2-40B4-BE49-F238E27FC236}">
                <a16:creationId xmlns:a16="http://schemas.microsoft.com/office/drawing/2014/main" id="{2A34965F-E457-D639-23C8-0AE8B8F8E0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2CCDD5-ACF8-43F3-5697-B622F679CA52}"/>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3963472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926633-2FB7-4E74-DBE0-5B45AC9F1F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D4F5A1-9AD6-76A5-E266-3A331C784D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E49537-DC1B-04E9-E0D4-462DF8C2DC3C}"/>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5" name="Footer Placeholder 4">
            <a:extLst>
              <a:ext uri="{FF2B5EF4-FFF2-40B4-BE49-F238E27FC236}">
                <a16:creationId xmlns:a16="http://schemas.microsoft.com/office/drawing/2014/main" id="{0594A344-D5DF-D78F-E3EB-3B03488D2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E8A81-F5B3-14CB-571C-01C3E6B24608}"/>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232969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039FF-5C51-C7FD-67F8-9594737978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7EB125-03D3-AE8E-433C-B52AC27B9C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E75B6-239A-9A98-C3AB-30A76AFAAF27}"/>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5" name="Footer Placeholder 4">
            <a:extLst>
              <a:ext uri="{FF2B5EF4-FFF2-40B4-BE49-F238E27FC236}">
                <a16:creationId xmlns:a16="http://schemas.microsoft.com/office/drawing/2014/main" id="{D24041A9-3D4D-6319-C79E-3847871975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674DE7-0F27-8984-9A78-7640E2C641EA}"/>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137089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F99B2-2C14-495D-D29C-D291F03FB6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26EFF0-F7B6-DA6E-11AA-D86D84F106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3DDD5E-AE98-8671-3B89-15A61E30BC9C}"/>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5" name="Footer Placeholder 4">
            <a:extLst>
              <a:ext uri="{FF2B5EF4-FFF2-40B4-BE49-F238E27FC236}">
                <a16:creationId xmlns:a16="http://schemas.microsoft.com/office/drawing/2014/main" id="{43C9CA40-F612-5804-6077-BCE8ACC8E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1DB4C5-FB88-A6E3-7868-D69832446616}"/>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5899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72525-11E7-FA2D-8940-570B83BFD8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17D343-78B8-A500-7AAD-8E4A8083C2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763205-1591-E318-17BF-E7323970C2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B9EA5F-2BD5-FB89-08B2-FA2F1B42BDFF}"/>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6" name="Footer Placeholder 5">
            <a:extLst>
              <a:ext uri="{FF2B5EF4-FFF2-40B4-BE49-F238E27FC236}">
                <a16:creationId xmlns:a16="http://schemas.microsoft.com/office/drawing/2014/main" id="{6BE45311-0693-BE79-A12D-58F606492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1332C8-920E-3DBB-8E3D-DFE05082EB79}"/>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154093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E7EDE-D1A4-FEA0-849D-9455117664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4A1BDB-B423-4D23-5771-4D75AE06D7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BFF6BD-1424-5518-2C82-0F35AD9740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13BB1B-A88E-F76E-DA65-3FC719B862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E810B8-B9F0-D35D-86C7-E5723C2266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3422BF-63BB-8DBF-9AE0-AC5CF8294C86}"/>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8" name="Footer Placeholder 7">
            <a:extLst>
              <a:ext uri="{FF2B5EF4-FFF2-40B4-BE49-F238E27FC236}">
                <a16:creationId xmlns:a16="http://schemas.microsoft.com/office/drawing/2014/main" id="{BEF65EA5-8E71-EC7A-07C6-C8899A3FB2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6BE97A-887F-F689-74E6-DFB3BBBD5128}"/>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184508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9D068-02D4-8E7E-A147-36FADF5C8F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968BF3-059A-AF6E-F0ED-87D520C0DBEE}"/>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4" name="Footer Placeholder 3">
            <a:extLst>
              <a:ext uri="{FF2B5EF4-FFF2-40B4-BE49-F238E27FC236}">
                <a16:creationId xmlns:a16="http://schemas.microsoft.com/office/drawing/2014/main" id="{ADC3D02D-DA16-4050-D2D0-D164BEBFA4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A3EC84-38F7-4338-359F-EA33D9C69011}"/>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1742439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C903A2-5EEC-25B8-7467-AA029D0B30E8}"/>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3" name="Footer Placeholder 2">
            <a:extLst>
              <a:ext uri="{FF2B5EF4-FFF2-40B4-BE49-F238E27FC236}">
                <a16:creationId xmlns:a16="http://schemas.microsoft.com/office/drawing/2014/main" id="{4A0B4E52-88F7-EE73-9237-089B8EAEA8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3A6A7D-2F17-B00F-60C4-8B321F5FF3CA}"/>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3596046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44A1B-35DC-11C8-AD82-6CAE044BC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D4DE67-02FD-5675-7A22-5706E34241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1F2227-B20C-F33D-FB6F-4F02CA465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ED9CCB-C005-D7B1-89BF-8634998808F8}"/>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6" name="Footer Placeholder 5">
            <a:extLst>
              <a:ext uri="{FF2B5EF4-FFF2-40B4-BE49-F238E27FC236}">
                <a16:creationId xmlns:a16="http://schemas.microsoft.com/office/drawing/2014/main" id="{732CDC86-6D28-DB41-BEB1-E586D91999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FDFBC6-E892-556A-189B-DAD8AA39073D}"/>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3702893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FA706-E313-01B6-8CDA-59D5EC85ED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021C0C-ADAF-21E4-E76B-175A6B27DF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11EF8F-82EE-642A-3CCF-5FE916940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32C3AE-9BD3-369C-A140-40215BF4E06C}"/>
              </a:ext>
            </a:extLst>
          </p:cNvPr>
          <p:cNvSpPr>
            <a:spLocks noGrp="1"/>
          </p:cNvSpPr>
          <p:nvPr>
            <p:ph type="dt" sz="half" idx="10"/>
          </p:nvPr>
        </p:nvSpPr>
        <p:spPr/>
        <p:txBody>
          <a:bodyPr/>
          <a:lstStyle/>
          <a:p>
            <a:fld id="{B308F7B5-0DAD-1646-8D74-C76756EC21E3}" type="datetimeFigureOut">
              <a:rPr lang="en-US" smtClean="0"/>
              <a:t>1/9/24</a:t>
            </a:fld>
            <a:endParaRPr lang="en-US"/>
          </a:p>
        </p:txBody>
      </p:sp>
      <p:sp>
        <p:nvSpPr>
          <p:cNvPr id="6" name="Footer Placeholder 5">
            <a:extLst>
              <a:ext uri="{FF2B5EF4-FFF2-40B4-BE49-F238E27FC236}">
                <a16:creationId xmlns:a16="http://schemas.microsoft.com/office/drawing/2014/main" id="{FD27C44C-94D9-2087-0A16-77B3A30F4C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43A146-8B5B-74A5-A95B-0D72304B517A}"/>
              </a:ext>
            </a:extLst>
          </p:cNvPr>
          <p:cNvSpPr>
            <a:spLocks noGrp="1"/>
          </p:cNvSpPr>
          <p:nvPr>
            <p:ph type="sldNum" sz="quarter" idx="12"/>
          </p:nvPr>
        </p:nvSpPr>
        <p:spPr/>
        <p:txBody>
          <a:bodyPr/>
          <a:lstStyle/>
          <a:p>
            <a:fld id="{074EAD6C-088A-D14A-A6C0-0FB9DC8DC6A2}" type="slidenum">
              <a:rPr lang="en-US" smtClean="0"/>
              <a:t>‹#›</a:t>
            </a:fld>
            <a:endParaRPr lang="en-US"/>
          </a:p>
        </p:txBody>
      </p:sp>
    </p:spTree>
    <p:extLst>
      <p:ext uri="{BB962C8B-B14F-4D97-AF65-F5344CB8AC3E}">
        <p14:creationId xmlns:p14="http://schemas.microsoft.com/office/powerpoint/2010/main" val="425829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7C30FE-703E-D38E-0806-E0585F0F33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E779F8-3CD9-3973-BE30-A916690880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7FB29B-947C-FEA2-BDBD-25E4731A88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8F7B5-0DAD-1646-8D74-C76756EC21E3}" type="datetimeFigureOut">
              <a:rPr lang="en-US" smtClean="0"/>
              <a:t>1/9/24</a:t>
            </a:fld>
            <a:endParaRPr lang="en-US"/>
          </a:p>
        </p:txBody>
      </p:sp>
      <p:sp>
        <p:nvSpPr>
          <p:cNvPr id="5" name="Footer Placeholder 4">
            <a:extLst>
              <a:ext uri="{FF2B5EF4-FFF2-40B4-BE49-F238E27FC236}">
                <a16:creationId xmlns:a16="http://schemas.microsoft.com/office/drawing/2014/main" id="{34CAD5F5-66C2-8A8F-5F19-2A76F08E4E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8362C9-0714-D87B-484A-6C41D9319D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EAD6C-088A-D14A-A6C0-0FB9DC8DC6A2}" type="slidenum">
              <a:rPr lang="en-US" smtClean="0"/>
              <a:t>‹#›</a:t>
            </a:fld>
            <a:endParaRPr lang="en-US"/>
          </a:p>
        </p:txBody>
      </p:sp>
    </p:spTree>
    <p:extLst>
      <p:ext uri="{BB962C8B-B14F-4D97-AF65-F5344CB8AC3E}">
        <p14:creationId xmlns:p14="http://schemas.microsoft.com/office/powerpoint/2010/main" val="350266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ublicdomainpictures.net/view-image.php?image=43160&amp;picture=background"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publicdomainpictures.net/view-image.php?image=43160&amp;picture=background"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publicdomainpictures.net/view-image.php?image=43160&amp;picture=background"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publicdomainpictures.net/view-image.php?image=43160&amp;picture=background"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woolshed1.blogspot.com/2014/02/sheep-performance-recording-in-new_3541.html"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publicdomainpictures.net/view-image.php?image=43160&amp;picture=background"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publicdomainpictures.net/view-image.php?image=43160&amp;picture=background"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publicdomainpictures.net/view-image.php?image=43160&amp;picture=background"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publicdomainpictures.net/view-image.php?image=43160&amp;picture=background"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publicdomainpictures.net/view-image.php?image=43160&amp;picture=background"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publicdomainpictures.net/view-image.php?image=43160&amp;picture=background"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FB7F9-06C2-F879-793A-60AF43C47E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46D79DB-6045-4959-B860-29E50F16C40C}"/>
              </a:ext>
            </a:extLst>
          </p:cNvPr>
          <p:cNvSpPr txBox="1"/>
          <p:nvPr/>
        </p:nvSpPr>
        <p:spPr>
          <a:xfrm>
            <a:off x="452437" y="458956"/>
            <a:ext cx="11287125" cy="5940088"/>
          </a:xfrm>
          <a:prstGeom prst="rect">
            <a:avLst/>
          </a:prstGeom>
          <a:solidFill>
            <a:srgbClr val="490800"/>
          </a:solidFill>
        </p:spPr>
        <p:txBody>
          <a:bodyPr wrap="square" rtlCol="0">
            <a:spAutoFit/>
          </a:bodyPr>
          <a:lstStyle/>
          <a:p>
            <a:r>
              <a:rPr lang="en-US" sz="4000" dirty="0">
                <a:solidFill>
                  <a:schemeClr val="bg1"/>
                </a:solidFill>
              </a:rPr>
              <a:t>	</a:t>
            </a:r>
          </a:p>
          <a:p>
            <a:endParaRPr lang="en-US" sz="4000" dirty="0">
              <a:solidFill>
                <a:schemeClr val="bg1"/>
              </a:solidFill>
            </a:endParaRPr>
          </a:p>
          <a:p>
            <a:endParaRPr lang="en-US" sz="4000" dirty="0">
              <a:solidFill>
                <a:schemeClr val="bg1"/>
              </a:solidFill>
            </a:endParaRPr>
          </a:p>
          <a:p>
            <a:endParaRPr lang="en-US" sz="4000" dirty="0">
              <a:solidFill>
                <a:schemeClr val="bg1"/>
              </a:solidFill>
            </a:endParaRPr>
          </a:p>
          <a:p>
            <a:endParaRPr lang="en-US" sz="4000" dirty="0">
              <a:solidFill>
                <a:schemeClr val="bg1"/>
              </a:solidFill>
            </a:endParaRPr>
          </a:p>
          <a:p>
            <a:endParaRPr lang="en-US" sz="4000" dirty="0">
              <a:solidFill>
                <a:schemeClr val="bg1"/>
              </a:solidFill>
            </a:endParaRPr>
          </a:p>
          <a:p>
            <a:endParaRPr lang="en-US" sz="4000" dirty="0">
              <a:solidFill>
                <a:schemeClr val="bg1"/>
              </a:solidFill>
            </a:endParaRPr>
          </a:p>
          <a:p>
            <a:endParaRPr lang="en-US" sz="4000" dirty="0">
              <a:solidFill>
                <a:srgbClr val="28CD41"/>
              </a:solidFill>
            </a:endParaRPr>
          </a:p>
          <a:p>
            <a:endParaRPr lang="en-US" sz="2000" dirty="0">
              <a:solidFill>
                <a:schemeClr val="bg1"/>
              </a:solidFill>
            </a:endParaRPr>
          </a:p>
          <a:p>
            <a:endParaRPr lang="en-US" sz="4000" dirty="0">
              <a:solidFill>
                <a:srgbClr val="28CD41"/>
              </a:solidFill>
            </a:endParaRPr>
          </a:p>
        </p:txBody>
      </p:sp>
    </p:spTree>
    <p:extLst>
      <p:ext uri="{BB962C8B-B14F-4D97-AF65-F5344CB8AC3E}">
        <p14:creationId xmlns:p14="http://schemas.microsoft.com/office/powerpoint/2010/main" val="2613649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FB7F9-06C2-F879-793A-60AF43C47E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46D79DB-6045-4959-B860-29E50F16C40C}"/>
              </a:ext>
            </a:extLst>
          </p:cNvPr>
          <p:cNvSpPr txBox="1"/>
          <p:nvPr/>
        </p:nvSpPr>
        <p:spPr>
          <a:xfrm>
            <a:off x="452437" y="271463"/>
            <a:ext cx="11287125" cy="5324535"/>
          </a:xfrm>
          <a:prstGeom prst="rect">
            <a:avLst/>
          </a:prstGeom>
          <a:noFill/>
        </p:spPr>
        <p:txBody>
          <a:bodyPr wrap="square" rtlCol="0">
            <a:spAutoFit/>
          </a:bodyPr>
          <a:lstStyle/>
          <a:p>
            <a:r>
              <a:rPr lang="en-US" sz="4000" dirty="0">
                <a:solidFill>
                  <a:schemeClr val="bg1"/>
                </a:solidFill>
              </a:rPr>
              <a:t>    </a:t>
            </a:r>
            <a:r>
              <a:rPr lang="en-US" sz="4000" dirty="0">
                <a:solidFill>
                  <a:srgbClr val="FFC000"/>
                </a:solidFill>
              </a:rPr>
              <a:t>Acts 20:17,28 </a:t>
            </a:r>
            <a:r>
              <a:rPr lang="en-US" sz="4000" dirty="0">
                <a:solidFill>
                  <a:schemeClr val="bg1"/>
                </a:solidFill>
              </a:rPr>
              <a:t> -  </a:t>
            </a:r>
            <a:r>
              <a:rPr lang="en-US" sz="4000" dirty="0">
                <a:solidFill>
                  <a:srgbClr val="00FB92"/>
                </a:solidFill>
              </a:rPr>
              <a:t>1 Peter 5:1-3  </a:t>
            </a:r>
            <a:r>
              <a:rPr lang="en-US" sz="4000" dirty="0">
                <a:solidFill>
                  <a:schemeClr val="bg1"/>
                </a:solidFill>
              </a:rPr>
              <a:t>- </a:t>
            </a:r>
            <a:r>
              <a:rPr lang="en-US" sz="4000" dirty="0">
                <a:solidFill>
                  <a:srgbClr val="FFFF00"/>
                </a:solidFill>
              </a:rPr>
              <a:t>Hebrews 13:17</a:t>
            </a:r>
          </a:p>
          <a:p>
            <a:endParaRPr lang="en-US" sz="2000" dirty="0">
              <a:solidFill>
                <a:schemeClr val="bg1"/>
              </a:solidFill>
            </a:endParaRPr>
          </a:p>
          <a:p>
            <a:r>
              <a:rPr lang="en-US" sz="4000" dirty="0">
                <a:solidFill>
                  <a:schemeClr val="bg1"/>
                </a:solidFill>
              </a:rPr>
              <a:t>These passages describe an older man who is entrusted with the feeding &amp; protection of the members of the local congregation. A man who is held accountable by God for the spiritual well-being and growth of each soul who is joined to, and identifies with that congregation the elder watches over.</a:t>
            </a:r>
          </a:p>
        </p:txBody>
      </p:sp>
    </p:spTree>
    <p:extLst>
      <p:ext uri="{BB962C8B-B14F-4D97-AF65-F5344CB8AC3E}">
        <p14:creationId xmlns:p14="http://schemas.microsoft.com/office/powerpoint/2010/main" val="808646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Tree>
    <p:extLst>
      <p:ext uri="{BB962C8B-B14F-4D97-AF65-F5344CB8AC3E}">
        <p14:creationId xmlns:p14="http://schemas.microsoft.com/office/powerpoint/2010/main" val="18436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584775"/>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p:txBody>
      </p:sp>
    </p:spTree>
    <p:extLst>
      <p:ext uri="{BB962C8B-B14F-4D97-AF65-F5344CB8AC3E}">
        <p14:creationId xmlns:p14="http://schemas.microsoft.com/office/powerpoint/2010/main" val="1256891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1077218"/>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p:txBody>
      </p:sp>
    </p:spTree>
    <p:extLst>
      <p:ext uri="{BB962C8B-B14F-4D97-AF65-F5344CB8AC3E}">
        <p14:creationId xmlns:p14="http://schemas.microsoft.com/office/powerpoint/2010/main" val="729871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1569660"/>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a:p>
            <a:r>
              <a:rPr lang="en-US" sz="3200" dirty="0">
                <a:solidFill>
                  <a:schemeClr val="bg1"/>
                </a:solidFill>
              </a:rPr>
              <a:t>	Feed the flock – </a:t>
            </a:r>
            <a:r>
              <a:rPr lang="en-US" sz="3200" i="1" dirty="0">
                <a:solidFill>
                  <a:srgbClr val="FFC000"/>
                </a:solidFill>
              </a:rPr>
              <a:t>Acts 20:28; 1 Peter 5:2</a:t>
            </a:r>
          </a:p>
        </p:txBody>
      </p:sp>
    </p:spTree>
    <p:extLst>
      <p:ext uri="{BB962C8B-B14F-4D97-AF65-F5344CB8AC3E}">
        <p14:creationId xmlns:p14="http://schemas.microsoft.com/office/powerpoint/2010/main" val="3666424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2062103"/>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a:p>
            <a:r>
              <a:rPr lang="en-US" sz="3200" dirty="0">
                <a:solidFill>
                  <a:schemeClr val="bg1"/>
                </a:solidFill>
              </a:rPr>
              <a:t>	Feed the flock – </a:t>
            </a:r>
            <a:r>
              <a:rPr lang="en-US" sz="3200" i="1" dirty="0">
                <a:solidFill>
                  <a:srgbClr val="FFC000"/>
                </a:solidFill>
              </a:rPr>
              <a:t>Acts 20:28; 1 Peter 5:2</a:t>
            </a:r>
          </a:p>
          <a:p>
            <a:r>
              <a:rPr lang="en-US" sz="3200" dirty="0">
                <a:solidFill>
                  <a:schemeClr val="bg1"/>
                </a:solidFill>
              </a:rPr>
              <a:t>	Protect the flock – </a:t>
            </a:r>
            <a:r>
              <a:rPr lang="en-US" sz="3200" i="1" dirty="0">
                <a:solidFill>
                  <a:srgbClr val="FFC000"/>
                </a:solidFill>
              </a:rPr>
              <a:t>Acts 20:28; 1 Peter 5:2</a:t>
            </a:r>
          </a:p>
        </p:txBody>
      </p:sp>
    </p:spTree>
    <p:extLst>
      <p:ext uri="{BB962C8B-B14F-4D97-AF65-F5344CB8AC3E}">
        <p14:creationId xmlns:p14="http://schemas.microsoft.com/office/powerpoint/2010/main" val="300957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2554545"/>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a:p>
            <a:r>
              <a:rPr lang="en-US" sz="3200" dirty="0">
                <a:solidFill>
                  <a:schemeClr val="bg1"/>
                </a:solidFill>
              </a:rPr>
              <a:t>	Feed the flock – </a:t>
            </a:r>
            <a:r>
              <a:rPr lang="en-US" sz="3200" i="1" dirty="0">
                <a:solidFill>
                  <a:srgbClr val="FFC000"/>
                </a:solidFill>
              </a:rPr>
              <a:t>Acts 20:28; 1 Peter 5:2</a:t>
            </a:r>
          </a:p>
          <a:p>
            <a:r>
              <a:rPr lang="en-US" sz="3200" dirty="0">
                <a:solidFill>
                  <a:schemeClr val="bg1"/>
                </a:solidFill>
              </a:rPr>
              <a:t>	Protect the flock – </a:t>
            </a:r>
            <a:r>
              <a:rPr lang="en-US" sz="3200" i="1" dirty="0">
                <a:solidFill>
                  <a:srgbClr val="FFC000"/>
                </a:solidFill>
              </a:rPr>
              <a:t>Acts 20:28; 1 Peter 5:2</a:t>
            </a:r>
          </a:p>
          <a:p>
            <a:r>
              <a:rPr lang="en-US" sz="3200" dirty="0">
                <a:solidFill>
                  <a:schemeClr val="bg1"/>
                </a:solidFill>
              </a:rPr>
              <a:t>	Be examples – </a:t>
            </a:r>
            <a:r>
              <a:rPr lang="en-US" sz="3200" i="1" dirty="0">
                <a:solidFill>
                  <a:srgbClr val="FFC000"/>
                </a:solidFill>
              </a:rPr>
              <a:t>1 Peter 5:3; Hebrews 13:17</a:t>
            </a:r>
          </a:p>
        </p:txBody>
      </p:sp>
    </p:spTree>
    <p:extLst>
      <p:ext uri="{BB962C8B-B14F-4D97-AF65-F5344CB8AC3E}">
        <p14:creationId xmlns:p14="http://schemas.microsoft.com/office/powerpoint/2010/main" val="962326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3046988"/>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a:p>
            <a:r>
              <a:rPr lang="en-US" sz="3200" dirty="0">
                <a:solidFill>
                  <a:schemeClr val="bg1"/>
                </a:solidFill>
              </a:rPr>
              <a:t>	Feed the flock – </a:t>
            </a:r>
            <a:r>
              <a:rPr lang="en-US" sz="3200" i="1" dirty="0">
                <a:solidFill>
                  <a:srgbClr val="FFC000"/>
                </a:solidFill>
              </a:rPr>
              <a:t>Acts 20:28; 1 Peter 5:2</a:t>
            </a:r>
          </a:p>
          <a:p>
            <a:r>
              <a:rPr lang="en-US" sz="3200" dirty="0">
                <a:solidFill>
                  <a:schemeClr val="bg1"/>
                </a:solidFill>
              </a:rPr>
              <a:t>	Protect the flock – </a:t>
            </a:r>
            <a:r>
              <a:rPr lang="en-US" sz="3200" i="1" dirty="0">
                <a:solidFill>
                  <a:srgbClr val="FFC000"/>
                </a:solidFill>
              </a:rPr>
              <a:t>Acts 20:28; 1 Peter 5:2</a:t>
            </a:r>
          </a:p>
          <a:p>
            <a:r>
              <a:rPr lang="en-US" sz="3200" dirty="0">
                <a:solidFill>
                  <a:schemeClr val="bg1"/>
                </a:solidFill>
              </a:rPr>
              <a:t>	Be examples – </a:t>
            </a:r>
            <a:r>
              <a:rPr lang="en-US" sz="3200" i="1" dirty="0">
                <a:solidFill>
                  <a:srgbClr val="FFC000"/>
                </a:solidFill>
              </a:rPr>
              <a:t>1 Peter 5:3; Hebrews 13:17</a:t>
            </a:r>
          </a:p>
          <a:p>
            <a:r>
              <a:rPr lang="en-US" sz="3200" dirty="0">
                <a:solidFill>
                  <a:schemeClr val="bg1"/>
                </a:solidFill>
              </a:rPr>
              <a:t>	Be hospitable – </a:t>
            </a:r>
            <a:r>
              <a:rPr lang="en-US" sz="3200" i="1" dirty="0">
                <a:solidFill>
                  <a:srgbClr val="FFC000"/>
                </a:solidFill>
              </a:rPr>
              <a:t>1 Timothy 3:2; 1 Peter 4:9</a:t>
            </a:r>
          </a:p>
        </p:txBody>
      </p:sp>
    </p:spTree>
    <p:extLst>
      <p:ext uri="{BB962C8B-B14F-4D97-AF65-F5344CB8AC3E}">
        <p14:creationId xmlns:p14="http://schemas.microsoft.com/office/powerpoint/2010/main" val="3958092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3539430"/>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a:p>
            <a:r>
              <a:rPr lang="en-US" sz="3200" dirty="0">
                <a:solidFill>
                  <a:schemeClr val="bg1"/>
                </a:solidFill>
              </a:rPr>
              <a:t>	Feed the flock – </a:t>
            </a:r>
            <a:r>
              <a:rPr lang="en-US" sz="3200" i="1" dirty="0">
                <a:solidFill>
                  <a:srgbClr val="FFC000"/>
                </a:solidFill>
              </a:rPr>
              <a:t>Acts 20:28; 1 Peter 5:2</a:t>
            </a:r>
          </a:p>
          <a:p>
            <a:r>
              <a:rPr lang="en-US" sz="3200" dirty="0">
                <a:solidFill>
                  <a:schemeClr val="bg1"/>
                </a:solidFill>
              </a:rPr>
              <a:t>	Protect the flock – </a:t>
            </a:r>
            <a:r>
              <a:rPr lang="en-US" sz="3200" i="1" dirty="0">
                <a:solidFill>
                  <a:srgbClr val="FFC000"/>
                </a:solidFill>
              </a:rPr>
              <a:t>Acts 20:28; 1 Peter 5:2</a:t>
            </a:r>
          </a:p>
          <a:p>
            <a:r>
              <a:rPr lang="en-US" sz="3200" dirty="0">
                <a:solidFill>
                  <a:schemeClr val="bg1"/>
                </a:solidFill>
              </a:rPr>
              <a:t>	Be examples – </a:t>
            </a:r>
            <a:r>
              <a:rPr lang="en-US" sz="3200" i="1" dirty="0">
                <a:solidFill>
                  <a:srgbClr val="FFC000"/>
                </a:solidFill>
              </a:rPr>
              <a:t>1 Peter 5:3; Hebrews 13:17</a:t>
            </a:r>
          </a:p>
          <a:p>
            <a:r>
              <a:rPr lang="en-US" sz="3200" dirty="0">
                <a:solidFill>
                  <a:schemeClr val="bg1"/>
                </a:solidFill>
              </a:rPr>
              <a:t>	Be hospitable – </a:t>
            </a:r>
            <a:r>
              <a:rPr lang="en-US" sz="3200" i="1" dirty="0">
                <a:solidFill>
                  <a:srgbClr val="FFC000"/>
                </a:solidFill>
              </a:rPr>
              <a:t>1 Timothy 3:2; 1 Peter 4:9</a:t>
            </a:r>
          </a:p>
          <a:p>
            <a:r>
              <a:rPr lang="en-US" sz="3200" dirty="0">
                <a:solidFill>
                  <a:schemeClr val="bg1"/>
                </a:solidFill>
              </a:rPr>
              <a:t>	Support the weak – </a:t>
            </a:r>
            <a:r>
              <a:rPr lang="en-US" sz="3200" i="1" dirty="0">
                <a:solidFill>
                  <a:srgbClr val="FFC000"/>
                </a:solidFill>
              </a:rPr>
              <a:t>Acts 20:35</a:t>
            </a:r>
          </a:p>
        </p:txBody>
      </p:sp>
    </p:spTree>
    <p:extLst>
      <p:ext uri="{BB962C8B-B14F-4D97-AF65-F5344CB8AC3E}">
        <p14:creationId xmlns:p14="http://schemas.microsoft.com/office/powerpoint/2010/main" val="2604388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4031873"/>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a:p>
            <a:r>
              <a:rPr lang="en-US" sz="3200" dirty="0">
                <a:solidFill>
                  <a:schemeClr val="bg1"/>
                </a:solidFill>
              </a:rPr>
              <a:t>	Feed the flock – </a:t>
            </a:r>
            <a:r>
              <a:rPr lang="en-US" sz="3200" i="1" dirty="0">
                <a:solidFill>
                  <a:srgbClr val="FFC000"/>
                </a:solidFill>
              </a:rPr>
              <a:t>Acts 20:28; 1 Peter 5:2</a:t>
            </a:r>
          </a:p>
          <a:p>
            <a:r>
              <a:rPr lang="en-US" sz="3200" dirty="0">
                <a:solidFill>
                  <a:schemeClr val="bg1"/>
                </a:solidFill>
              </a:rPr>
              <a:t>	Protect the flock – </a:t>
            </a:r>
            <a:r>
              <a:rPr lang="en-US" sz="3200" i="1" dirty="0">
                <a:solidFill>
                  <a:srgbClr val="FFC000"/>
                </a:solidFill>
              </a:rPr>
              <a:t>Acts 20:28; 1 Peter 5:2</a:t>
            </a:r>
          </a:p>
          <a:p>
            <a:r>
              <a:rPr lang="en-US" sz="3200" dirty="0">
                <a:solidFill>
                  <a:schemeClr val="bg1"/>
                </a:solidFill>
              </a:rPr>
              <a:t>	Be examples – </a:t>
            </a:r>
            <a:r>
              <a:rPr lang="en-US" sz="3200" i="1" dirty="0">
                <a:solidFill>
                  <a:srgbClr val="FFC000"/>
                </a:solidFill>
              </a:rPr>
              <a:t>1 Peter 5:3; Hebrews 13:17</a:t>
            </a:r>
          </a:p>
          <a:p>
            <a:r>
              <a:rPr lang="en-US" sz="3200" dirty="0">
                <a:solidFill>
                  <a:schemeClr val="bg1"/>
                </a:solidFill>
              </a:rPr>
              <a:t>	Be hospitable – </a:t>
            </a:r>
            <a:r>
              <a:rPr lang="en-US" sz="3200" i="1" dirty="0">
                <a:solidFill>
                  <a:srgbClr val="FFC000"/>
                </a:solidFill>
              </a:rPr>
              <a:t>1 Timothy 3:2; 1 Peter 4:9</a:t>
            </a:r>
          </a:p>
          <a:p>
            <a:r>
              <a:rPr lang="en-US" sz="3200" dirty="0">
                <a:solidFill>
                  <a:schemeClr val="bg1"/>
                </a:solidFill>
              </a:rPr>
              <a:t>	Support the weak – </a:t>
            </a:r>
            <a:r>
              <a:rPr lang="en-US" sz="3200" i="1" dirty="0">
                <a:solidFill>
                  <a:srgbClr val="FFC000"/>
                </a:solidFill>
              </a:rPr>
              <a:t>Acts 20:35</a:t>
            </a:r>
          </a:p>
          <a:p>
            <a:r>
              <a:rPr lang="en-US" sz="3200" dirty="0">
                <a:solidFill>
                  <a:schemeClr val="bg1"/>
                </a:solidFill>
              </a:rPr>
              <a:t>	Pray for the sick – </a:t>
            </a:r>
            <a:r>
              <a:rPr lang="en-US" sz="3200" i="1" dirty="0">
                <a:solidFill>
                  <a:srgbClr val="FFC000"/>
                </a:solidFill>
              </a:rPr>
              <a:t>James 5:14</a:t>
            </a:r>
          </a:p>
        </p:txBody>
      </p:sp>
    </p:spTree>
    <p:extLst>
      <p:ext uri="{BB962C8B-B14F-4D97-AF65-F5344CB8AC3E}">
        <p14:creationId xmlns:p14="http://schemas.microsoft.com/office/powerpoint/2010/main" val="186937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FB7F9-06C2-F879-793A-60AF43C47E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46D79DB-6045-4959-B860-29E50F16C40C}"/>
              </a:ext>
            </a:extLst>
          </p:cNvPr>
          <p:cNvSpPr txBox="1"/>
          <p:nvPr/>
        </p:nvSpPr>
        <p:spPr>
          <a:xfrm>
            <a:off x="452437" y="271463"/>
            <a:ext cx="11287125" cy="1631216"/>
          </a:xfrm>
          <a:prstGeom prst="rect">
            <a:avLst/>
          </a:prstGeom>
          <a:noFill/>
        </p:spPr>
        <p:txBody>
          <a:bodyPr wrap="square" rtlCol="0">
            <a:spAutoFit/>
          </a:bodyPr>
          <a:lstStyle/>
          <a:p>
            <a:r>
              <a:rPr lang="en-US" sz="4000" dirty="0">
                <a:solidFill>
                  <a:schemeClr val="bg1"/>
                </a:solidFill>
              </a:rPr>
              <a:t>			</a:t>
            </a:r>
            <a:r>
              <a:rPr lang="en-US" sz="4000" dirty="0">
                <a:solidFill>
                  <a:srgbClr val="FFC000"/>
                </a:solidFill>
              </a:rPr>
              <a:t>Elders </a:t>
            </a:r>
            <a:r>
              <a:rPr lang="en-US" sz="4000" dirty="0">
                <a:solidFill>
                  <a:schemeClr val="bg1"/>
                </a:solidFill>
              </a:rPr>
              <a:t> -  </a:t>
            </a:r>
            <a:r>
              <a:rPr lang="en-US" sz="4000" dirty="0">
                <a:solidFill>
                  <a:srgbClr val="00B0F0"/>
                </a:solidFill>
              </a:rPr>
              <a:t>Bishops</a:t>
            </a:r>
            <a:r>
              <a:rPr lang="en-US" sz="4000" dirty="0">
                <a:solidFill>
                  <a:schemeClr val="bg1"/>
                </a:solidFill>
              </a:rPr>
              <a:t>  -  </a:t>
            </a:r>
            <a:r>
              <a:rPr lang="en-US" sz="4000" dirty="0">
                <a:solidFill>
                  <a:srgbClr val="28CD41"/>
                </a:solidFill>
              </a:rPr>
              <a:t>Pastors</a:t>
            </a:r>
          </a:p>
          <a:p>
            <a:endParaRPr lang="en-US" sz="2000" dirty="0">
              <a:solidFill>
                <a:schemeClr val="bg1"/>
              </a:solidFill>
            </a:endParaRPr>
          </a:p>
          <a:p>
            <a:endParaRPr lang="en-US" sz="4000" dirty="0">
              <a:solidFill>
                <a:srgbClr val="28CD41"/>
              </a:solidFill>
            </a:endParaRPr>
          </a:p>
        </p:txBody>
      </p:sp>
    </p:spTree>
    <p:extLst>
      <p:ext uri="{BB962C8B-B14F-4D97-AF65-F5344CB8AC3E}">
        <p14:creationId xmlns:p14="http://schemas.microsoft.com/office/powerpoint/2010/main" val="1698040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4524315"/>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a:p>
            <a:r>
              <a:rPr lang="en-US" sz="3200" dirty="0">
                <a:solidFill>
                  <a:schemeClr val="bg1"/>
                </a:solidFill>
              </a:rPr>
              <a:t>	Feed the flock – </a:t>
            </a:r>
            <a:r>
              <a:rPr lang="en-US" sz="3200" i="1" dirty="0">
                <a:solidFill>
                  <a:srgbClr val="FFC000"/>
                </a:solidFill>
              </a:rPr>
              <a:t>Acts 20:28; 1 Peter 5:2</a:t>
            </a:r>
          </a:p>
          <a:p>
            <a:r>
              <a:rPr lang="en-US" sz="3200" dirty="0">
                <a:solidFill>
                  <a:schemeClr val="bg1"/>
                </a:solidFill>
              </a:rPr>
              <a:t>	Protect the flock – </a:t>
            </a:r>
            <a:r>
              <a:rPr lang="en-US" sz="3200" i="1" dirty="0">
                <a:solidFill>
                  <a:srgbClr val="FFC000"/>
                </a:solidFill>
              </a:rPr>
              <a:t>Acts 20:28; 1 Peter 5:2</a:t>
            </a:r>
          </a:p>
          <a:p>
            <a:r>
              <a:rPr lang="en-US" sz="3200" dirty="0">
                <a:solidFill>
                  <a:schemeClr val="bg1"/>
                </a:solidFill>
              </a:rPr>
              <a:t>	Be examples – </a:t>
            </a:r>
            <a:r>
              <a:rPr lang="en-US" sz="3200" i="1" dirty="0">
                <a:solidFill>
                  <a:srgbClr val="FFC000"/>
                </a:solidFill>
              </a:rPr>
              <a:t>1 Peter 5:3; Hebrews 13:17</a:t>
            </a:r>
          </a:p>
          <a:p>
            <a:r>
              <a:rPr lang="en-US" sz="3200" dirty="0">
                <a:solidFill>
                  <a:schemeClr val="bg1"/>
                </a:solidFill>
              </a:rPr>
              <a:t>	Be hospitable – </a:t>
            </a:r>
            <a:r>
              <a:rPr lang="en-US" sz="3200" i="1" dirty="0">
                <a:solidFill>
                  <a:srgbClr val="FFC000"/>
                </a:solidFill>
              </a:rPr>
              <a:t>1 Timothy 3:2; 1 Peter 4:9</a:t>
            </a:r>
          </a:p>
          <a:p>
            <a:r>
              <a:rPr lang="en-US" sz="3200" dirty="0">
                <a:solidFill>
                  <a:schemeClr val="bg1"/>
                </a:solidFill>
              </a:rPr>
              <a:t>	Support the weak – </a:t>
            </a:r>
            <a:r>
              <a:rPr lang="en-US" sz="3200" i="1" dirty="0">
                <a:solidFill>
                  <a:srgbClr val="FFC000"/>
                </a:solidFill>
              </a:rPr>
              <a:t>Acts 20:35</a:t>
            </a:r>
          </a:p>
          <a:p>
            <a:r>
              <a:rPr lang="en-US" sz="3200" dirty="0">
                <a:solidFill>
                  <a:schemeClr val="bg1"/>
                </a:solidFill>
              </a:rPr>
              <a:t>	Pray for the sick – </a:t>
            </a:r>
            <a:r>
              <a:rPr lang="en-US" sz="3200" i="1" dirty="0">
                <a:solidFill>
                  <a:srgbClr val="FFC000"/>
                </a:solidFill>
              </a:rPr>
              <a:t>James 5:14</a:t>
            </a:r>
          </a:p>
          <a:p>
            <a:r>
              <a:rPr lang="en-US" sz="3200" dirty="0">
                <a:solidFill>
                  <a:schemeClr val="bg1"/>
                </a:solidFill>
              </a:rPr>
              <a:t>	Hold fast the word – </a:t>
            </a:r>
            <a:r>
              <a:rPr lang="en-US" sz="3200" i="1" dirty="0">
                <a:solidFill>
                  <a:srgbClr val="FFC000"/>
                </a:solidFill>
              </a:rPr>
              <a:t>Titus 1:9</a:t>
            </a:r>
          </a:p>
        </p:txBody>
      </p:sp>
    </p:spTree>
    <p:extLst>
      <p:ext uri="{BB962C8B-B14F-4D97-AF65-F5344CB8AC3E}">
        <p14:creationId xmlns:p14="http://schemas.microsoft.com/office/powerpoint/2010/main" val="2514892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5016758"/>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a:p>
            <a:r>
              <a:rPr lang="en-US" sz="3200" dirty="0">
                <a:solidFill>
                  <a:schemeClr val="bg1"/>
                </a:solidFill>
              </a:rPr>
              <a:t>	Feed the flock – </a:t>
            </a:r>
            <a:r>
              <a:rPr lang="en-US" sz="3200" i="1" dirty="0">
                <a:solidFill>
                  <a:srgbClr val="FFC000"/>
                </a:solidFill>
              </a:rPr>
              <a:t>Acts 20:28; 1 Peter 5:2</a:t>
            </a:r>
          </a:p>
          <a:p>
            <a:r>
              <a:rPr lang="en-US" sz="3200" dirty="0">
                <a:solidFill>
                  <a:schemeClr val="bg1"/>
                </a:solidFill>
              </a:rPr>
              <a:t>	Protect the flock – </a:t>
            </a:r>
            <a:r>
              <a:rPr lang="en-US" sz="3200" i="1" dirty="0">
                <a:solidFill>
                  <a:srgbClr val="FFC000"/>
                </a:solidFill>
              </a:rPr>
              <a:t>Acts 20:28; 1 Peter 5:2</a:t>
            </a:r>
          </a:p>
          <a:p>
            <a:r>
              <a:rPr lang="en-US" sz="3200" dirty="0">
                <a:solidFill>
                  <a:schemeClr val="bg1"/>
                </a:solidFill>
              </a:rPr>
              <a:t>	Be examples – </a:t>
            </a:r>
            <a:r>
              <a:rPr lang="en-US" sz="3200" i="1" dirty="0">
                <a:solidFill>
                  <a:srgbClr val="FFC000"/>
                </a:solidFill>
              </a:rPr>
              <a:t>1 Peter 5:3; Hebrews 13:17</a:t>
            </a:r>
          </a:p>
          <a:p>
            <a:r>
              <a:rPr lang="en-US" sz="3200" dirty="0">
                <a:solidFill>
                  <a:schemeClr val="bg1"/>
                </a:solidFill>
              </a:rPr>
              <a:t>	Be hospitable – </a:t>
            </a:r>
            <a:r>
              <a:rPr lang="en-US" sz="3200" i="1" dirty="0">
                <a:solidFill>
                  <a:srgbClr val="FFC000"/>
                </a:solidFill>
              </a:rPr>
              <a:t>1 Timothy 3:2; 1 Peter 4:9</a:t>
            </a:r>
          </a:p>
          <a:p>
            <a:r>
              <a:rPr lang="en-US" sz="3200" dirty="0">
                <a:solidFill>
                  <a:schemeClr val="bg1"/>
                </a:solidFill>
              </a:rPr>
              <a:t>	Support the weak – </a:t>
            </a:r>
            <a:r>
              <a:rPr lang="en-US" sz="3200" i="1" dirty="0">
                <a:solidFill>
                  <a:srgbClr val="FFC000"/>
                </a:solidFill>
              </a:rPr>
              <a:t>Acts 20:35</a:t>
            </a:r>
          </a:p>
          <a:p>
            <a:r>
              <a:rPr lang="en-US" sz="3200" dirty="0">
                <a:solidFill>
                  <a:schemeClr val="bg1"/>
                </a:solidFill>
              </a:rPr>
              <a:t>	Pray for the sick – </a:t>
            </a:r>
            <a:r>
              <a:rPr lang="en-US" sz="3200" i="1" dirty="0">
                <a:solidFill>
                  <a:srgbClr val="FFC000"/>
                </a:solidFill>
              </a:rPr>
              <a:t>James 5:14</a:t>
            </a:r>
          </a:p>
          <a:p>
            <a:r>
              <a:rPr lang="en-US" sz="3200" dirty="0">
                <a:solidFill>
                  <a:schemeClr val="bg1"/>
                </a:solidFill>
              </a:rPr>
              <a:t>	Hold fast the word – </a:t>
            </a:r>
            <a:r>
              <a:rPr lang="en-US" sz="3200" i="1" dirty="0">
                <a:solidFill>
                  <a:srgbClr val="FFC000"/>
                </a:solidFill>
              </a:rPr>
              <a:t>Titus 1:9</a:t>
            </a:r>
          </a:p>
          <a:p>
            <a:r>
              <a:rPr lang="en-US" sz="3200" dirty="0">
                <a:solidFill>
                  <a:schemeClr val="bg1"/>
                </a:solidFill>
              </a:rPr>
              <a:t>	Admonish, exhort, convict – </a:t>
            </a:r>
            <a:r>
              <a:rPr lang="en-US" sz="3200" i="1" dirty="0">
                <a:solidFill>
                  <a:srgbClr val="FFC000"/>
                </a:solidFill>
              </a:rPr>
              <a:t>1 Thess. 5:12; Titus 1:9</a:t>
            </a:r>
          </a:p>
        </p:txBody>
      </p:sp>
    </p:spTree>
    <p:extLst>
      <p:ext uri="{BB962C8B-B14F-4D97-AF65-F5344CB8AC3E}">
        <p14:creationId xmlns:p14="http://schemas.microsoft.com/office/powerpoint/2010/main" val="1076733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5509200"/>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a:p>
            <a:r>
              <a:rPr lang="en-US" sz="3200" dirty="0">
                <a:solidFill>
                  <a:schemeClr val="bg1"/>
                </a:solidFill>
              </a:rPr>
              <a:t>	Feed the flock – </a:t>
            </a:r>
            <a:r>
              <a:rPr lang="en-US" sz="3200" i="1" dirty="0">
                <a:solidFill>
                  <a:srgbClr val="FFC000"/>
                </a:solidFill>
              </a:rPr>
              <a:t>Acts 20:28; 1 Peter 5:2</a:t>
            </a:r>
          </a:p>
          <a:p>
            <a:r>
              <a:rPr lang="en-US" sz="3200" dirty="0">
                <a:solidFill>
                  <a:schemeClr val="bg1"/>
                </a:solidFill>
              </a:rPr>
              <a:t>	Protect the flock – </a:t>
            </a:r>
            <a:r>
              <a:rPr lang="en-US" sz="3200" i="1" dirty="0">
                <a:solidFill>
                  <a:srgbClr val="FFC000"/>
                </a:solidFill>
              </a:rPr>
              <a:t>Acts 20:28; 1 Peter 5:2</a:t>
            </a:r>
          </a:p>
          <a:p>
            <a:r>
              <a:rPr lang="en-US" sz="3200" dirty="0">
                <a:solidFill>
                  <a:schemeClr val="bg1"/>
                </a:solidFill>
              </a:rPr>
              <a:t>	Be examples – </a:t>
            </a:r>
            <a:r>
              <a:rPr lang="en-US" sz="3200" i="1" dirty="0">
                <a:solidFill>
                  <a:srgbClr val="FFC000"/>
                </a:solidFill>
              </a:rPr>
              <a:t>1 Peter 5:3; Hebrews 13:17</a:t>
            </a:r>
          </a:p>
          <a:p>
            <a:r>
              <a:rPr lang="en-US" sz="3200" dirty="0">
                <a:solidFill>
                  <a:schemeClr val="bg1"/>
                </a:solidFill>
              </a:rPr>
              <a:t>	Be hospitable – </a:t>
            </a:r>
            <a:r>
              <a:rPr lang="en-US" sz="3200" i="1" dirty="0">
                <a:solidFill>
                  <a:srgbClr val="FFC000"/>
                </a:solidFill>
              </a:rPr>
              <a:t>1 Timothy 3:2; 1 Peter 4:9</a:t>
            </a:r>
          </a:p>
          <a:p>
            <a:r>
              <a:rPr lang="en-US" sz="3200" dirty="0">
                <a:solidFill>
                  <a:schemeClr val="bg1"/>
                </a:solidFill>
              </a:rPr>
              <a:t>	Support the weak – </a:t>
            </a:r>
            <a:r>
              <a:rPr lang="en-US" sz="3200" i="1" dirty="0">
                <a:solidFill>
                  <a:srgbClr val="FFC000"/>
                </a:solidFill>
              </a:rPr>
              <a:t>Acts 20:35</a:t>
            </a:r>
          </a:p>
          <a:p>
            <a:r>
              <a:rPr lang="en-US" sz="3200" dirty="0">
                <a:solidFill>
                  <a:schemeClr val="bg1"/>
                </a:solidFill>
              </a:rPr>
              <a:t>	Pray for the sick – </a:t>
            </a:r>
            <a:r>
              <a:rPr lang="en-US" sz="3200" i="1" dirty="0">
                <a:solidFill>
                  <a:srgbClr val="FFC000"/>
                </a:solidFill>
              </a:rPr>
              <a:t>James 5:14</a:t>
            </a:r>
          </a:p>
          <a:p>
            <a:r>
              <a:rPr lang="en-US" sz="3200" dirty="0">
                <a:solidFill>
                  <a:schemeClr val="bg1"/>
                </a:solidFill>
              </a:rPr>
              <a:t>	Hold fast the word – </a:t>
            </a:r>
            <a:r>
              <a:rPr lang="en-US" sz="3200" i="1" dirty="0">
                <a:solidFill>
                  <a:srgbClr val="FFC000"/>
                </a:solidFill>
              </a:rPr>
              <a:t>Titus 1:9</a:t>
            </a:r>
          </a:p>
          <a:p>
            <a:r>
              <a:rPr lang="en-US" sz="3200" dirty="0">
                <a:solidFill>
                  <a:schemeClr val="bg1"/>
                </a:solidFill>
              </a:rPr>
              <a:t>	Admonish, exhort, convict – </a:t>
            </a:r>
            <a:r>
              <a:rPr lang="en-US" sz="3200" i="1" dirty="0">
                <a:solidFill>
                  <a:srgbClr val="FFC000"/>
                </a:solidFill>
              </a:rPr>
              <a:t>1 Thess. 5:12; Titus 1:9</a:t>
            </a:r>
          </a:p>
          <a:p>
            <a:r>
              <a:rPr lang="en-US" sz="3200" dirty="0">
                <a:solidFill>
                  <a:schemeClr val="bg1"/>
                </a:solidFill>
              </a:rPr>
              <a:t>	Stop mouths of subversive/idle talk – </a:t>
            </a:r>
            <a:r>
              <a:rPr lang="en-US" sz="3200" i="1" dirty="0">
                <a:solidFill>
                  <a:srgbClr val="FFC000"/>
                </a:solidFill>
              </a:rPr>
              <a:t>Titus 1:10,11</a:t>
            </a:r>
          </a:p>
        </p:txBody>
      </p:sp>
    </p:spTree>
    <p:extLst>
      <p:ext uri="{BB962C8B-B14F-4D97-AF65-F5344CB8AC3E}">
        <p14:creationId xmlns:p14="http://schemas.microsoft.com/office/powerpoint/2010/main" val="2801063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chemeClr val="accent6">
              <a:lumMod val="50000"/>
            </a:schemeClr>
          </a:solidFill>
        </p:spPr>
        <p:txBody>
          <a:bodyPr wrap="square" rtlCol="0">
            <a:spAutoFit/>
          </a:bodyPr>
          <a:lstStyle/>
          <a:p>
            <a:r>
              <a:rPr lang="en-US" sz="4000" dirty="0">
                <a:solidFill>
                  <a:schemeClr val="bg1"/>
                </a:solidFill>
              </a:rPr>
              <a:t> Elder’s Responsibilities to the Flock (congregation)</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6001643"/>
          </a:xfrm>
          <a:prstGeom prst="rect">
            <a:avLst/>
          </a:prstGeom>
          <a:solidFill>
            <a:schemeClr val="tx1"/>
          </a:solidFill>
        </p:spPr>
        <p:txBody>
          <a:bodyPr wrap="square" rtlCol="0">
            <a:spAutoFit/>
          </a:bodyPr>
          <a:lstStyle/>
          <a:p>
            <a:r>
              <a:rPr lang="en-US" sz="3200" dirty="0"/>
              <a:t>	</a:t>
            </a:r>
            <a:r>
              <a:rPr lang="en-US" sz="3200" dirty="0">
                <a:solidFill>
                  <a:schemeClr val="bg1"/>
                </a:solidFill>
              </a:rPr>
              <a:t>Take heed to themselves – </a:t>
            </a:r>
            <a:r>
              <a:rPr lang="en-US" sz="3200" i="1" dirty="0">
                <a:solidFill>
                  <a:srgbClr val="FFC000"/>
                </a:solidFill>
              </a:rPr>
              <a:t>Acts 20:28</a:t>
            </a:r>
          </a:p>
          <a:p>
            <a:r>
              <a:rPr lang="en-US" sz="3200" dirty="0">
                <a:solidFill>
                  <a:schemeClr val="bg1"/>
                </a:solidFill>
              </a:rPr>
              <a:t>	Take heed to the flock – </a:t>
            </a:r>
            <a:r>
              <a:rPr lang="en-US" sz="3200" i="1" dirty="0">
                <a:solidFill>
                  <a:srgbClr val="FFC000"/>
                </a:solidFill>
              </a:rPr>
              <a:t>Acts 20:28; Hebrews 13:17</a:t>
            </a:r>
          </a:p>
          <a:p>
            <a:r>
              <a:rPr lang="en-US" sz="3200" dirty="0">
                <a:solidFill>
                  <a:schemeClr val="bg1"/>
                </a:solidFill>
              </a:rPr>
              <a:t>	Feed the flock – </a:t>
            </a:r>
            <a:r>
              <a:rPr lang="en-US" sz="3200" i="1" dirty="0">
                <a:solidFill>
                  <a:srgbClr val="FFC000"/>
                </a:solidFill>
              </a:rPr>
              <a:t>Acts 20:28; 1 Peter 5:2</a:t>
            </a:r>
          </a:p>
          <a:p>
            <a:r>
              <a:rPr lang="en-US" sz="3200" dirty="0">
                <a:solidFill>
                  <a:schemeClr val="bg1"/>
                </a:solidFill>
              </a:rPr>
              <a:t>	Protect the flock – </a:t>
            </a:r>
            <a:r>
              <a:rPr lang="en-US" sz="3200" i="1" dirty="0">
                <a:solidFill>
                  <a:srgbClr val="FFC000"/>
                </a:solidFill>
              </a:rPr>
              <a:t>Acts 20:28; 1 Peter 5:2</a:t>
            </a:r>
          </a:p>
          <a:p>
            <a:r>
              <a:rPr lang="en-US" sz="3200" dirty="0">
                <a:solidFill>
                  <a:schemeClr val="bg1"/>
                </a:solidFill>
              </a:rPr>
              <a:t>	Be examples – </a:t>
            </a:r>
            <a:r>
              <a:rPr lang="en-US" sz="3200" i="1" dirty="0">
                <a:solidFill>
                  <a:srgbClr val="FFC000"/>
                </a:solidFill>
              </a:rPr>
              <a:t>1 Peter 5:3; Hebrews 13:17</a:t>
            </a:r>
          </a:p>
          <a:p>
            <a:r>
              <a:rPr lang="en-US" sz="3200" dirty="0">
                <a:solidFill>
                  <a:schemeClr val="bg1"/>
                </a:solidFill>
              </a:rPr>
              <a:t>	Be hospitable – </a:t>
            </a:r>
            <a:r>
              <a:rPr lang="en-US" sz="3200" i="1" dirty="0">
                <a:solidFill>
                  <a:srgbClr val="FFC000"/>
                </a:solidFill>
              </a:rPr>
              <a:t>1 Timothy 3:2; 1 Peter 4:9</a:t>
            </a:r>
          </a:p>
          <a:p>
            <a:r>
              <a:rPr lang="en-US" sz="3200" dirty="0">
                <a:solidFill>
                  <a:schemeClr val="bg1"/>
                </a:solidFill>
              </a:rPr>
              <a:t>	Support the weak – </a:t>
            </a:r>
            <a:r>
              <a:rPr lang="en-US" sz="3200" i="1" dirty="0">
                <a:solidFill>
                  <a:srgbClr val="FFC000"/>
                </a:solidFill>
              </a:rPr>
              <a:t>Acts 20:35</a:t>
            </a:r>
          </a:p>
          <a:p>
            <a:r>
              <a:rPr lang="en-US" sz="3200" dirty="0">
                <a:solidFill>
                  <a:schemeClr val="bg1"/>
                </a:solidFill>
              </a:rPr>
              <a:t>	Pray for the sick – </a:t>
            </a:r>
            <a:r>
              <a:rPr lang="en-US" sz="3200" i="1" dirty="0">
                <a:solidFill>
                  <a:srgbClr val="FFC000"/>
                </a:solidFill>
              </a:rPr>
              <a:t>James 5:14</a:t>
            </a:r>
          </a:p>
          <a:p>
            <a:r>
              <a:rPr lang="en-US" sz="3200" dirty="0">
                <a:solidFill>
                  <a:schemeClr val="bg1"/>
                </a:solidFill>
              </a:rPr>
              <a:t>	Hold fast the word – </a:t>
            </a:r>
            <a:r>
              <a:rPr lang="en-US" sz="3200" i="1" dirty="0">
                <a:solidFill>
                  <a:srgbClr val="FFC000"/>
                </a:solidFill>
              </a:rPr>
              <a:t>Titus 1:9</a:t>
            </a:r>
          </a:p>
          <a:p>
            <a:r>
              <a:rPr lang="en-US" sz="3200" dirty="0">
                <a:solidFill>
                  <a:schemeClr val="bg1"/>
                </a:solidFill>
              </a:rPr>
              <a:t>	Admonish, exhort, convict – </a:t>
            </a:r>
            <a:r>
              <a:rPr lang="en-US" sz="3200" i="1" dirty="0">
                <a:solidFill>
                  <a:srgbClr val="FFC000"/>
                </a:solidFill>
              </a:rPr>
              <a:t>1 Thess. 5:12; Titus 1:9</a:t>
            </a:r>
          </a:p>
          <a:p>
            <a:r>
              <a:rPr lang="en-US" sz="3200" dirty="0">
                <a:solidFill>
                  <a:schemeClr val="bg1"/>
                </a:solidFill>
              </a:rPr>
              <a:t>	Stop mouths of subversive/idle talk – </a:t>
            </a:r>
            <a:r>
              <a:rPr lang="en-US" sz="3200" i="1" dirty="0">
                <a:solidFill>
                  <a:srgbClr val="FFC000"/>
                </a:solidFill>
              </a:rPr>
              <a:t>Titus 1:10,11</a:t>
            </a:r>
          </a:p>
          <a:p>
            <a:r>
              <a:rPr lang="en-US" sz="3200" dirty="0">
                <a:solidFill>
                  <a:schemeClr val="bg1"/>
                </a:solidFill>
              </a:rPr>
              <a:t>	Rule well (“to stand before” lead) – </a:t>
            </a:r>
            <a:r>
              <a:rPr lang="en-US" sz="3200" i="1" dirty="0">
                <a:solidFill>
                  <a:srgbClr val="FFC000"/>
                </a:solidFill>
              </a:rPr>
              <a:t>1 Timothy 3:4-5; 5:17</a:t>
            </a:r>
          </a:p>
        </p:txBody>
      </p:sp>
    </p:spTree>
    <p:extLst>
      <p:ext uri="{BB962C8B-B14F-4D97-AF65-F5344CB8AC3E}">
        <p14:creationId xmlns:p14="http://schemas.microsoft.com/office/powerpoint/2010/main" val="2971999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rgbClr val="2F0F56"/>
          </a:solidFill>
        </p:spPr>
        <p:txBody>
          <a:bodyPr wrap="square" rtlCol="0">
            <a:spAutoFit/>
          </a:bodyPr>
          <a:lstStyle/>
          <a:p>
            <a:r>
              <a:rPr lang="en-US" sz="4000" dirty="0">
                <a:solidFill>
                  <a:schemeClr val="bg1"/>
                </a:solidFill>
              </a:rPr>
              <a:t>           Member’s Responsibilities to the Elders</a:t>
            </a:r>
          </a:p>
        </p:txBody>
      </p:sp>
    </p:spTree>
    <p:extLst>
      <p:ext uri="{BB962C8B-B14F-4D97-AF65-F5344CB8AC3E}">
        <p14:creationId xmlns:p14="http://schemas.microsoft.com/office/powerpoint/2010/main" val="3407564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rgbClr val="2F0F56"/>
          </a:solidFill>
        </p:spPr>
        <p:txBody>
          <a:bodyPr wrap="square" rtlCol="0">
            <a:spAutoFit/>
          </a:bodyPr>
          <a:lstStyle/>
          <a:p>
            <a:r>
              <a:rPr lang="en-US" sz="4000" dirty="0">
                <a:solidFill>
                  <a:schemeClr val="bg1"/>
                </a:solidFill>
              </a:rPr>
              <a:t>           Member’s Responsibilities to the Elders</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2062103"/>
          </a:xfrm>
          <a:prstGeom prst="rect">
            <a:avLst/>
          </a:prstGeom>
          <a:solidFill>
            <a:schemeClr val="tx1"/>
          </a:solidFill>
        </p:spPr>
        <p:txBody>
          <a:bodyPr wrap="square" rtlCol="0">
            <a:spAutoFit/>
          </a:bodyPr>
          <a:lstStyle/>
          <a:p>
            <a:r>
              <a:rPr lang="en-US" sz="3200" dirty="0"/>
              <a:t>	</a:t>
            </a:r>
            <a:r>
              <a:rPr lang="en-US" sz="3200" b="1" i="1" dirty="0">
                <a:solidFill>
                  <a:srgbClr val="FFC000"/>
                </a:solidFill>
              </a:rPr>
              <a:t>1 Thessalonians 5:12,13</a:t>
            </a:r>
          </a:p>
          <a:p>
            <a:r>
              <a:rPr lang="en-US" sz="3200" i="1" dirty="0">
                <a:solidFill>
                  <a:srgbClr val="FFC000"/>
                </a:solidFill>
              </a:rPr>
              <a:t>	</a:t>
            </a:r>
            <a:r>
              <a:rPr lang="en-US" sz="3200" dirty="0">
                <a:solidFill>
                  <a:schemeClr val="bg1"/>
                </a:solidFill>
              </a:rPr>
              <a:t>	</a:t>
            </a:r>
            <a:r>
              <a:rPr lang="en-US" sz="3200" dirty="0">
                <a:solidFill>
                  <a:srgbClr val="00B0F0"/>
                </a:solidFill>
              </a:rPr>
              <a:t>1</a:t>
            </a:r>
            <a:r>
              <a:rPr lang="en-US" sz="3200" dirty="0">
                <a:solidFill>
                  <a:schemeClr val="bg1"/>
                </a:solidFill>
              </a:rPr>
              <a:t>) To recognize (acknowledge) them</a:t>
            </a:r>
          </a:p>
          <a:p>
            <a:r>
              <a:rPr lang="en-US" sz="3200" i="1" dirty="0">
                <a:solidFill>
                  <a:schemeClr val="bg1"/>
                </a:solidFill>
              </a:rPr>
              <a:t>		</a:t>
            </a:r>
            <a:r>
              <a:rPr lang="en-US" sz="3200" dirty="0">
                <a:solidFill>
                  <a:srgbClr val="00B0F0"/>
                </a:solidFill>
              </a:rPr>
              <a:t>2</a:t>
            </a:r>
            <a:r>
              <a:rPr lang="en-US" sz="3200" dirty="0">
                <a:solidFill>
                  <a:schemeClr val="bg1"/>
                </a:solidFill>
              </a:rPr>
              <a:t>) Esteem them highly in love</a:t>
            </a:r>
          </a:p>
          <a:p>
            <a:r>
              <a:rPr lang="en-US" sz="3200" dirty="0">
                <a:solidFill>
                  <a:schemeClr val="bg1"/>
                </a:solidFill>
              </a:rPr>
              <a:t>	</a:t>
            </a:r>
            <a:endParaRPr lang="en-US" sz="3200" dirty="0">
              <a:solidFill>
                <a:srgbClr val="FFC000"/>
              </a:solidFill>
            </a:endParaRPr>
          </a:p>
        </p:txBody>
      </p:sp>
    </p:spTree>
    <p:extLst>
      <p:ext uri="{BB962C8B-B14F-4D97-AF65-F5344CB8AC3E}">
        <p14:creationId xmlns:p14="http://schemas.microsoft.com/office/powerpoint/2010/main" val="963883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rgbClr val="2F0F56"/>
          </a:solidFill>
        </p:spPr>
        <p:txBody>
          <a:bodyPr wrap="square" rtlCol="0">
            <a:spAutoFit/>
          </a:bodyPr>
          <a:lstStyle/>
          <a:p>
            <a:r>
              <a:rPr lang="en-US" sz="4000" dirty="0">
                <a:solidFill>
                  <a:schemeClr val="bg1"/>
                </a:solidFill>
              </a:rPr>
              <a:t>           Member’s Responsibilities to the Elders</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3816429"/>
          </a:xfrm>
          <a:prstGeom prst="rect">
            <a:avLst/>
          </a:prstGeom>
          <a:solidFill>
            <a:schemeClr val="tx1"/>
          </a:solidFill>
        </p:spPr>
        <p:txBody>
          <a:bodyPr wrap="square" rtlCol="0">
            <a:spAutoFit/>
          </a:bodyPr>
          <a:lstStyle/>
          <a:p>
            <a:r>
              <a:rPr lang="en-US" sz="3200" dirty="0"/>
              <a:t>	</a:t>
            </a:r>
            <a:r>
              <a:rPr lang="en-US" sz="3200" b="1" i="1" dirty="0">
                <a:solidFill>
                  <a:srgbClr val="FFC000"/>
                </a:solidFill>
              </a:rPr>
              <a:t>1 Thessalonians 5:12,13</a:t>
            </a:r>
          </a:p>
          <a:p>
            <a:r>
              <a:rPr lang="en-US" sz="3200" i="1" dirty="0">
                <a:solidFill>
                  <a:srgbClr val="FFC000"/>
                </a:solidFill>
              </a:rPr>
              <a:t>	</a:t>
            </a:r>
            <a:r>
              <a:rPr lang="en-US" sz="3200" dirty="0">
                <a:solidFill>
                  <a:schemeClr val="bg1"/>
                </a:solidFill>
              </a:rPr>
              <a:t>	</a:t>
            </a:r>
            <a:r>
              <a:rPr lang="en-US" sz="3200" dirty="0">
                <a:solidFill>
                  <a:srgbClr val="00B0F0"/>
                </a:solidFill>
              </a:rPr>
              <a:t>1</a:t>
            </a:r>
            <a:r>
              <a:rPr lang="en-US" sz="3200" dirty="0">
                <a:solidFill>
                  <a:schemeClr val="bg1"/>
                </a:solidFill>
              </a:rPr>
              <a:t>) To recognize (acknowledge) them</a:t>
            </a:r>
          </a:p>
          <a:p>
            <a:r>
              <a:rPr lang="en-US" sz="3200" i="1" dirty="0">
                <a:solidFill>
                  <a:schemeClr val="bg1"/>
                </a:solidFill>
              </a:rPr>
              <a:t>		</a:t>
            </a:r>
            <a:r>
              <a:rPr lang="en-US" sz="3200" dirty="0">
                <a:solidFill>
                  <a:srgbClr val="00B0F0"/>
                </a:solidFill>
              </a:rPr>
              <a:t>2</a:t>
            </a:r>
            <a:r>
              <a:rPr lang="en-US" sz="3200" dirty="0">
                <a:solidFill>
                  <a:schemeClr val="bg1"/>
                </a:solidFill>
              </a:rPr>
              <a:t>) Esteem them highly in love</a:t>
            </a:r>
          </a:p>
          <a:p>
            <a:endParaRPr lang="en-US" dirty="0">
              <a:solidFill>
                <a:schemeClr val="bg1"/>
              </a:solidFill>
            </a:endParaRPr>
          </a:p>
          <a:p>
            <a:r>
              <a:rPr lang="en-US" sz="3200" dirty="0">
                <a:solidFill>
                  <a:schemeClr val="bg1"/>
                </a:solidFill>
              </a:rPr>
              <a:t>	</a:t>
            </a:r>
            <a:r>
              <a:rPr lang="en-US" sz="3200" b="1" i="1" dirty="0">
                <a:solidFill>
                  <a:srgbClr val="FFC000"/>
                </a:solidFill>
              </a:rPr>
              <a:t>1 Timothy 5:19</a:t>
            </a:r>
          </a:p>
          <a:p>
            <a:r>
              <a:rPr lang="en-US" sz="3200" dirty="0">
                <a:solidFill>
                  <a:schemeClr val="bg1"/>
                </a:solidFill>
              </a:rPr>
              <a:t>		</a:t>
            </a:r>
            <a:r>
              <a:rPr lang="en-US" sz="3200" dirty="0">
                <a:solidFill>
                  <a:srgbClr val="00B0F0"/>
                </a:solidFill>
              </a:rPr>
              <a:t>3</a:t>
            </a:r>
            <a:r>
              <a:rPr lang="en-US" sz="3200" dirty="0">
                <a:solidFill>
                  <a:schemeClr val="bg1"/>
                </a:solidFill>
              </a:rPr>
              <a:t>) Do not receive an accusation against an elder</a:t>
            </a:r>
          </a:p>
          <a:p>
            <a:r>
              <a:rPr lang="en-US" sz="3200" dirty="0">
                <a:solidFill>
                  <a:schemeClr val="bg1"/>
                </a:solidFill>
              </a:rPr>
              <a:t>			(except from 2 or 3 witnesses)</a:t>
            </a:r>
          </a:p>
          <a:p>
            <a:r>
              <a:rPr lang="en-US" sz="3200" dirty="0">
                <a:solidFill>
                  <a:schemeClr val="bg1"/>
                </a:solidFill>
              </a:rPr>
              <a:t>	</a:t>
            </a:r>
            <a:endParaRPr lang="en-US" sz="3200" dirty="0">
              <a:solidFill>
                <a:srgbClr val="FFC000"/>
              </a:solidFill>
            </a:endParaRPr>
          </a:p>
        </p:txBody>
      </p:sp>
    </p:spTree>
    <p:extLst>
      <p:ext uri="{BB962C8B-B14F-4D97-AF65-F5344CB8AC3E}">
        <p14:creationId xmlns:p14="http://schemas.microsoft.com/office/powerpoint/2010/main" val="2373055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rgbClr val="2F0F56"/>
          </a:solidFill>
        </p:spPr>
        <p:txBody>
          <a:bodyPr wrap="square" rtlCol="0">
            <a:spAutoFit/>
          </a:bodyPr>
          <a:lstStyle/>
          <a:p>
            <a:r>
              <a:rPr lang="en-US" sz="4000" dirty="0">
                <a:solidFill>
                  <a:schemeClr val="bg1"/>
                </a:solidFill>
              </a:rPr>
              <a:t>           Member’s Responsibilities to the Elders</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4862870"/>
          </a:xfrm>
          <a:prstGeom prst="rect">
            <a:avLst/>
          </a:prstGeom>
          <a:solidFill>
            <a:schemeClr val="tx1"/>
          </a:solidFill>
        </p:spPr>
        <p:txBody>
          <a:bodyPr wrap="square" rtlCol="0">
            <a:spAutoFit/>
          </a:bodyPr>
          <a:lstStyle/>
          <a:p>
            <a:r>
              <a:rPr lang="en-US" sz="3200" dirty="0"/>
              <a:t>	</a:t>
            </a:r>
            <a:r>
              <a:rPr lang="en-US" sz="3200" b="1" i="1" dirty="0">
                <a:solidFill>
                  <a:srgbClr val="FFC000"/>
                </a:solidFill>
              </a:rPr>
              <a:t>1 Thessalonians 5:12,13</a:t>
            </a:r>
          </a:p>
          <a:p>
            <a:r>
              <a:rPr lang="en-US" sz="3200" i="1" dirty="0">
                <a:solidFill>
                  <a:srgbClr val="FFC000"/>
                </a:solidFill>
              </a:rPr>
              <a:t>	</a:t>
            </a:r>
            <a:r>
              <a:rPr lang="en-US" sz="3200" dirty="0">
                <a:solidFill>
                  <a:schemeClr val="bg1"/>
                </a:solidFill>
              </a:rPr>
              <a:t>	</a:t>
            </a:r>
            <a:r>
              <a:rPr lang="en-US" sz="3200" dirty="0">
                <a:solidFill>
                  <a:srgbClr val="00B0F0"/>
                </a:solidFill>
              </a:rPr>
              <a:t>1</a:t>
            </a:r>
            <a:r>
              <a:rPr lang="en-US" sz="3200" dirty="0">
                <a:solidFill>
                  <a:schemeClr val="bg1"/>
                </a:solidFill>
              </a:rPr>
              <a:t>) To recognize (acknowledge) them</a:t>
            </a:r>
          </a:p>
          <a:p>
            <a:r>
              <a:rPr lang="en-US" sz="3200" i="1" dirty="0">
                <a:solidFill>
                  <a:schemeClr val="bg1"/>
                </a:solidFill>
              </a:rPr>
              <a:t>		</a:t>
            </a:r>
            <a:r>
              <a:rPr lang="en-US" sz="3200" dirty="0">
                <a:solidFill>
                  <a:srgbClr val="00B0F0"/>
                </a:solidFill>
              </a:rPr>
              <a:t>2</a:t>
            </a:r>
            <a:r>
              <a:rPr lang="en-US" sz="3200" dirty="0">
                <a:solidFill>
                  <a:schemeClr val="bg1"/>
                </a:solidFill>
              </a:rPr>
              <a:t>) Esteem them highly in love</a:t>
            </a:r>
          </a:p>
          <a:p>
            <a:endParaRPr lang="en-US" dirty="0">
              <a:solidFill>
                <a:schemeClr val="bg1"/>
              </a:solidFill>
            </a:endParaRPr>
          </a:p>
          <a:p>
            <a:r>
              <a:rPr lang="en-US" sz="3200" dirty="0">
                <a:solidFill>
                  <a:schemeClr val="bg1"/>
                </a:solidFill>
              </a:rPr>
              <a:t>	</a:t>
            </a:r>
            <a:r>
              <a:rPr lang="en-US" sz="3200" b="1" i="1" dirty="0">
                <a:solidFill>
                  <a:srgbClr val="FFC000"/>
                </a:solidFill>
              </a:rPr>
              <a:t>1 Timothy 5:19</a:t>
            </a:r>
          </a:p>
          <a:p>
            <a:r>
              <a:rPr lang="en-US" sz="3200" dirty="0">
                <a:solidFill>
                  <a:schemeClr val="bg1"/>
                </a:solidFill>
              </a:rPr>
              <a:t>		</a:t>
            </a:r>
            <a:r>
              <a:rPr lang="en-US" sz="3200" dirty="0">
                <a:solidFill>
                  <a:srgbClr val="00B0F0"/>
                </a:solidFill>
              </a:rPr>
              <a:t>3</a:t>
            </a:r>
            <a:r>
              <a:rPr lang="en-US" sz="3200" dirty="0">
                <a:solidFill>
                  <a:schemeClr val="bg1"/>
                </a:solidFill>
              </a:rPr>
              <a:t>) Do not receive an accusation against an elder</a:t>
            </a:r>
          </a:p>
          <a:p>
            <a:r>
              <a:rPr lang="en-US" sz="3200" dirty="0">
                <a:solidFill>
                  <a:schemeClr val="bg1"/>
                </a:solidFill>
              </a:rPr>
              <a:t>			(except from 2 or 3 witnesses)</a:t>
            </a:r>
          </a:p>
          <a:p>
            <a:endParaRPr lang="en-US" dirty="0">
              <a:solidFill>
                <a:schemeClr val="bg1"/>
              </a:solidFill>
            </a:endParaRPr>
          </a:p>
          <a:p>
            <a:r>
              <a:rPr lang="en-US" sz="3200" dirty="0">
                <a:solidFill>
                  <a:schemeClr val="bg1"/>
                </a:solidFill>
              </a:rPr>
              <a:t>	</a:t>
            </a:r>
            <a:r>
              <a:rPr lang="en-US" sz="3200" b="1" i="1" dirty="0">
                <a:solidFill>
                  <a:srgbClr val="FFC000"/>
                </a:solidFill>
              </a:rPr>
              <a:t>Hebrews 13:7</a:t>
            </a:r>
          </a:p>
          <a:p>
            <a:r>
              <a:rPr lang="en-US" sz="3200" dirty="0">
                <a:solidFill>
                  <a:schemeClr val="bg1"/>
                </a:solidFill>
              </a:rPr>
              <a:t>		</a:t>
            </a:r>
            <a:r>
              <a:rPr lang="en-US" sz="3200" dirty="0">
                <a:solidFill>
                  <a:srgbClr val="00B0F0"/>
                </a:solidFill>
              </a:rPr>
              <a:t>4</a:t>
            </a:r>
            <a:r>
              <a:rPr lang="en-US" sz="3200" dirty="0">
                <a:solidFill>
                  <a:schemeClr val="bg1"/>
                </a:solidFill>
              </a:rPr>
              <a:t>) Remember the example of their: Faith and Life</a:t>
            </a:r>
          </a:p>
          <a:p>
            <a:endParaRPr lang="en-US" dirty="0">
              <a:solidFill>
                <a:schemeClr val="bg1"/>
              </a:solidFill>
            </a:endParaRPr>
          </a:p>
        </p:txBody>
      </p:sp>
    </p:spTree>
    <p:extLst>
      <p:ext uri="{BB962C8B-B14F-4D97-AF65-F5344CB8AC3E}">
        <p14:creationId xmlns:p14="http://schemas.microsoft.com/office/powerpoint/2010/main" val="3852559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99D02AA-52A4-72BA-624D-71A8CD8AB8F9}"/>
              </a:ext>
            </a:extLst>
          </p:cNvPr>
          <p:cNvSpPr txBox="1"/>
          <p:nvPr/>
        </p:nvSpPr>
        <p:spPr>
          <a:xfrm>
            <a:off x="671513" y="0"/>
            <a:ext cx="10715625" cy="707886"/>
          </a:xfrm>
          <a:prstGeom prst="rect">
            <a:avLst/>
          </a:prstGeom>
          <a:solidFill>
            <a:srgbClr val="2F0F56"/>
          </a:solidFill>
        </p:spPr>
        <p:txBody>
          <a:bodyPr wrap="square" rtlCol="0">
            <a:spAutoFit/>
          </a:bodyPr>
          <a:lstStyle/>
          <a:p>
            <a:r>
              <a:rPr lang="en-US" sz="4000" dirty="0">
                <a:solidFill>
                  <a:schemeClr val="bg1"/>
                </a:solidFill>
              </a:rPr>
              <a:t>           Member’s Responsibilities to the Elders</a:t>
            </a:r>
          </a:p>
        </p:txBody>
      </p:sp>
      <p:sp>
        <p:nvSpPr>
          <p:cNvPr id="2" name="TextBox 1">
            <a:extLst>
              <a:ext uri="{FF2B5EF4-FFF2-40B4-BE49-F238E27FC236}">
                <a16:creationId xmlns:a16="http://schemas.microsoft.com/office/drawing/2014/main" id="{7D104681-D718-5027-E140-46B3E9039FF0}"/>
              </a:ext>
            </a:extLst>
          </p:cNvPr>
          <p:cNvSpPr txBox="1"/>
          <p:nvPr/>
        </p:nvSpPr>
        <p:spPr>
          <a:xfrm>
            <a:off x="442913" y="857251"/>
            <a:ext cx="11172824" cy="6340197"/>
          </a:xfrm>
          <a:prstGeom prst="rect">
            <a:avLst/>
          </a:prstGeom>
          <a:solidFill>
            <a:schemeClr val="tx1"/>
          </a:solidFill>
        </p:spPr>
        <p:txBody>
          <a:bodyPr wrap="square" rtlCol="0">
            <a:spAutoFit/>
          </a:bodyPr>
          <a:lstStyle/>
          <a:p>
            <a:r>
              <a:rPr lang="en-US" sz="3200" dirty="0"/>
              <a:t>	</a:t>
            </a:r>
            <a:r>
              <a:rPr lang="en-US" sz="3200" b="1" i="1" dirty="0">
                <a:solidFill>
                  <a:srgbClr val="FFC000"/>
                </a:solidFill>
              </a:rPr>
              <a:t>1 Thessalonians 5:12,13</a:t>
            </a:r>
          </a:p>
          <a:p>
            <a:r>
              <a:rPr lang="en-US" sz="3200" i="1" dirty="0">
                <a:solidFill>
                  <a:srgbClr val="FFC000"/>
                </a:solidFill>
              </a:rPr>
              <a:t>	</a:t>
            </a:r>
            <a:r>
              <a:rPr lang="en-US" sz="3200" dirty="0">
                <a:solidFill>
                  <a:schemeClr val="bg1"/>
                </a:solidFill>
              </a:rPr>
              <a:t>	</a:t>
            </a:r>
            <a:r>
              <a:rPr lang="en-US" sz="3200" dirty="0">
                <a:solidFill>
                  <a:srgbClr val="00B0F0"/>
                </a:solidFill>
              </a:rPr>
              <a:t>1</a:t>
            </a:r>
            <a:r>
              <a:rPr lang="en-US" sz="3200" dirty="0">
                <a:solidFill>
                  <a:schemeClr val="bg1"/>
                </a:solidFill>
              </a:rPr>
              <a:t>) To recognize (acknowledge) them</a:t>
            </a:r>
          </a:p>
          <a:p>
            <a:r>
              <a:rPr lang="en-US" sz="3200" i="1" dirty="0">
                <a:solidFill>
                  <a:schemeClr val="bg1"/>
                </a:solidFill>
              </a:rPr>
              <a:t>		</a:t>
            </a:r>
            <a:r>
              <a:rPr lang="en-US" sz="3200" dirty="0">
                <a:solidFill>
                  <a:srgbClr val="00B0F0"/>
                </a:solidFill>
              </a:rPr>
              <a:t>2</a:t>
            </a:r>
            <a:r>
              <a:rPr lang="en-US" sz="3200" dirty="0">
                <a:solidFill>
                  <a:schemeClr val="bg1"/>
                </a:solidFill>
              </a:rPr>
              <a:t>) Esteem them highly in love</a:t>
            </a:r>
          </a:p>
          <a:p>
            <a:endParaRPr lang="en-US" dirty="0">
              <a:solidFill>
                <a:schemeClr val="bg1"/>
              </a:solidFill>
            </a:endParaRPr>
          </a:p>
          <a:p>
            <a:r>
              <a:rPr lang="en-US" sz="3200" dirty="0">
                <a:solidFill>
                  <a:schemeClr val="bg1"/>
                </a:solidFill>
              </a:rPr>
              <a:t>	</a:t>
            </a:r>
            <a:r>
              <a:rPr lang="en-US" sz="3200" b="1" i="1" dirty="0">
                <a:solidFill>
                  <a:srgbClr val="FFC000"/>
                </a:solidFill>
              </a:rPr>
              <a:t>1 Timothy 5:19</a:t>
            </a:r>
          </a:p>
          <a:p>
            <a:r>
              <a:rPr lang="en-US" sz="3200" dirty="0">
                <a:solidFill>
                  <a:schemeClr val="bg1"/>
                </a:solidFill>
              </a:rPr>
              <a:t>		</a:t>
            </a:r>
            <a:r>
              <a:rPr lang="en-US" sz="3200" dirty="0">
                <a:solidFill>
                  <a:srgbClr val="00B0F0"/>
                </a:solidFill>
              </a:rPr>
              <a:t>3</a:t>
            </a:r>
            <a:r>
              <a:rPr lang="en-US" sz="3200" dirty="0">
                <a:solidFill>
                  <a:schemeClr val="bg1"/>
                </a:solidFill>
              </a:rPr>
              <a:t>) Do not receive an accusation against an elder</a:t>
            </a:r>
          </a:p>
          <a:p>
            <a:r>
              <a:rPr lang="en-US" sz="3200" dirty="0">
                <a:solidFill>
                  <a:schemeClr val="bg1"/>
                </a:solidFill>
              </a:rPr>
              <a:t>			(except from 2 or 3 witnesses)</a:t>
            </a:r>
          </a:p>
          <a:p>
            <a:endParaRPr lang="en-US" dirty="0">
              <a:solidFill>
                <a:schemeClr val="bg1"/>
              </a:solidFill>
            </a:endParaRPr>
          </a:p>
          <a:p>
            <a:r>
              <a:rPr lang="en-US" sz="3200" dirty="0">
                <a:solidFill>
                  <a:schemeClr val="bg1"/>
                </a:solidFill>
              </a:rPr>
              <a:t>	</a:t>
            </a:r>
            <a:r>
              <a:rPr lang="en-US" sz="3200" b="1" i="1" dirty="0">
                <a:solidFill>
                  <a:srgbClr val="FFC000"/>
                </a:solidFill>
              </a:rPr>
              <a:t>Hebrews 13:7</a:t>
            </a:r>
          </a:p>
          <a:p>
            <a:r>
              <a:rPr lang="en-US" sz="3200" dirty="0">
                <a:solidFill>
                  <a:schemeClr val="bg1"/>
                </a:solidFill>
              </a:rPr>
              <a:t>		</a:t>
            </a:r>
            <a:r>
              <a:rPr lang="en-US" sz="3200" dirty="0">
                <a:solidFill>
                  <a:srgbClr val="00B0F0"/>
                </a:solidFill>
              </a:rPr>
              <a:t>4</a:t>
            </a:r>
            <a:r>
              <a:rPr lang="en-US" sz="3200" dirty="0">
                <a:solidFill>
                  <a:schemeClr val="bg1"/>
                </a:solidFill>
              </a:rPr>
              <a:t>) Remember the example of their: Faith and Life</a:t>
            </a:r>
          </a:p>
          <a:p>
            <a:endParaRPr lang="en-US" dirty="0">
              <a:solidFill>
                <a:schemeClr val="bg1"/>
              </a:solidFill>
            </a:endParaRPr>
          </a:p>
          <a:p>
            <a:r>
              <a:rPr lang="en-US" sz="3200" dirty="0">
                <a:solidFill>
                  <a:schemeClr val="bg1"/>
                </a:solidFill>
              </a:rPr>
              <a:t>	</a:t>
            </a:r>
            <a:r>
              <a:rPr lang="en-US" sz="3200" b="1" i="1" dirty="0">
                <a:solidFill>
                  <a:srgbClr val="FFC000"/>
                </a:solidFill>
              </a:rPr>
              <a:t>Hebrews 13:17</a:t>
            </a:r>
          </a:p>
          <a:p>
            <a:r>
              <a:rPr lang="en-US" sz="3200" dirty="0">
                <a:solidFill>
                  <a:schemeClr val="bg1"/>
                </a:solidFill>
              </a:rPr>
              <a:t>		</a:t>
            </a:r>
            <a:r>
              <a:rPr lang="en-US" sz="3200" dirty="0">
                <a:solidFill>
                  <a:srgbClr val="00B0F0"/>
                </a:solidFill>
              </a:rPr>
              <a:t>5</a:t>
            </a:r>
            <a:r>
              <a:rPr lang="en-US" sz="3200" dirty="0">
                <a:solidFill>
                  <a:schemeClr val="bg1"/>
                </a:solidFill>
              </a:rPr>
              <a:t>) Obey them   </a:t>
            </a:r>
            <a:r>
              <a:rPr lang="en-US" sz="3200" dirty="0">
                <a:solidFill>
                  <a:srgbClr val="00B0F0"/>
                </a:solidFill>
              </a:rPr>
              <a:t>6</a:t>
            </a:r>
            <a:r>
              <a:rPr lang="en-US" sz="3200" dirty="0">
                <a:solidFill>
                  <a:schemeClr val="bg1"/>
                </a:solidFill>
              </a:rPr>
              <a:t>) Be submissive   </a:t>
            </a:r>
            <a:r>
              <a:rPr lang="en-US" sz="3200" dirty="0">
                <a:solidFill>
                  <a:srgbClr val="00B0F0"/>
                </a:solidFill>
              </a:rPr>
              <a:t>7</a:t>
            </a:r>
            <a:r>
              <a:rPr lang="en-US" sz="3200" dirty="0">
                <a:solidFill>
                  <a:schemeClr val="bg1"/>
                </a:solidFill>
              </a:rPr>
              <a:t>) Be cooperative</a:t>
            </a:r>
            <a:endParaRPr lang="en-US" sz="3200" dirty="0">
              <a:solidFill>
                <a:srgbClr val="FFC000"/>
              </a:solidFill>
            </a:endParaRPr>
          </a:p>
          <a:p>
            <a:r>
              <a:rPr lang="en-US" sz="3200" dirty="0">
                <a:solidFill>
                  <a:schemeClr val="bg1"/>
                </a:solidFill>
              </a:rPr>
              <a:t>	</a:t>
            </a:r>
            <a:endParaRPr lang="en-US" sz="3200" dirty="0">
              <a:solidFill>
                <a:srgbClr val="FFC000"/>
              </a:solidFill>
            </a:endParaRPr>
          </a:p>
        </p:txBody>
      </p:sp>
    </p:spTree>
    <p:extLst>
      <p:ext uri="{BB962C8B-B14F-4D97-AF65-F5344CB8AC3E}">
        <p14:creationId xmlns:p14="http://schemas.microsoft.com/office/powerpoint/2010/main" val="333615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8368904"/>
          </a:xfrm>
          <a:prstGeom prst="rect">
            <a:avLst/>
          </a:prstGeom>
        </p:spPr>
      </p:pic>
    </p:spTree>
    <p:extLst>
      <p:ext uri="{BB962C8B-B14F-4D97-AF65-F5344CB8AC3E}">
        <p14:creationId xmlns:p14="http://schemas.microsoft.com/office/powerpoint/2010/main" val="297376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FB7F9-06C2-F879-793A-60AF43C47E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46D79DB-6045-4959-B860-29E50F16C40C}"/>
              </a:ext>
            </a:extLst>
          </p:cNvPr>
          <p:cNvSpPr txBox="1"/>
          <p:nvPr/>
        </p:nvSpPr>
        <p:spPr>
          <a:xfrm>
            <a:off x="452437" y="271463"/>
            <a:ext cx="11287125" cy="4093428"/>
          </a:xfrm>
          <a:prstGeom prst="rect">
            <a:avLst/>
          </a:prstGeom>
          <a:noFill/>
        </p:spPr>
        <p:txBody>
          <a:bodyPr wrap="square" rtlCol="0">
            <a:spAutoFit/>
          </a:bodyPr>
          <a:lstStyle/>
          <a:p>
            <a:r>
              <a:rPr lang="en-US" sz="4000" dirty="0">
                <a:solidFill>
                  <a:schemeClr val="bg1"/>
                </a:solidFill>
              </a:rPr>
              <a:t>			</a:t>
            </a:r>
            <a:r>
              <a:rPr lang="en-US" sz="4000" dirty="0">
                <a:solidFill>
                  <a:srgbClr val="FFC000"/>
                </a:solidFill>
              </a:rPr>
              <a:t>Elders </a:t>
            </a:r>
            <a:r>
              <a:rPr lang="en-US" sz="4000" dirty="0">
                <a:solidFill>
                  <a:schemeClr val="bg1"/>
                </a:solidFill>
              </a:rPr>
              <a:t> -  </a:t>
            </a:r>
            <a:r>
              <a:rPr lang="en-US" sz="4000" dirty="0">
                <a:solidFill>
                  <a:srgbClr val="00B0F0"/>
                </a:solidFill>
              </a:rPr>
              <a:t>Bishops</a:t>
            </a:r>
            <a:r>
              <a:rPr lang="en-US" sz="4000" dirty="0">
                <a:solidFill>
                  <a:schemeClr val="bg1"/>
                </a:solidFill>
              </a:rPr>
              <a:t>  -  </a:t>
            </a:r>
            <a:r>
              <a:rPr lang="en-US" sz="4000" dirty="0">
                <a:solidFill>
                  <a:srgbClr val="28CD41"/>
                </a:solidFill>
              </a:rPr>
              <a:t>Pastors</a:t>
            </a:r>
          </a:p>
          <a:p>
            <a:endParaRPr lang="en-US" sz="2000" dirty="0">
              <a:solidFill>
                <a:schemeClr val="bg1"/>
              </a:solidFill>
            </a:endParaRPr>
          </a:p>
          <a:p>
            <a:r>
              <a:rPr lang="en-US" sz="4000" u="sng" dirty="0">
                <a:solidFill>
                  <a:srgbClr val="FF40FF"/>
                </a:solidFill>
              </a:rPr>
              <a:t>Acts 20:17,28</a:t>
            </a:r>
            <a:r>
              <a:rPr lang="en-US" sz="4000" dirty="0">
                <a:solidFill>
                  <a:schemeClr val="bg1"/>
                </a:solidFill>
              </a:rPr>
              <a:t>  </a:t>
            </a:r>
            <a:r>
              <a:rPr lang="en-US" sz="4000" i="1" dirty="0">
                <a:solidFill>
                  <a:schemeClr val="bg1"/>
                </a:solidFill>
              </a:rPr>
              <a:t>“…called for the </a:t>
            </a:r>
            <a:r>
              <a:rPr lang="en-US" sz="4000" i="1" dirty="0">
                <a:solidFill>
                  <a:srgbClr val="FFC000"/>
                </a:solidFill>
              </a:rPr>
              <a:t>elders</a:t>
            </a:r>
            <a:r>
              <a:rPr lang="en-US" sz="4000" i="1" dirty="0">
                <a:solidFill>
                  <a:schemeClr val="bg1"/>
                </a:solidFill>
              </a:rPr>
              <a:t> of the church…</a:t>
            </a:r>
          </a:p>
          <a:p>
            <a:r>
              <a:rPr lang="en-US" sz="4000" i="1" dirty="0">
                <a:solidFill>
                  <a:schemeClr val="bg1"/>
                </a:solidFill>
              </a:rPr>
              <a:t>	…take heed to yourselves and to all the flock, 	which the Holy Spirit has made you </a:t>
            </a:r>
            <a:r>
              <a:rPr lang="en-US" sz="4000" i="1" dirty="0">
                <a:solidFill>
                  <a:srgbClr val="00B0F0"/>
                </a:solidFill>
              </a:rPr>
              <a:t>overseers</a:t>
            </a:r>
            <a:r>
              <a:rPr lang="en-US" sz="4000" i="1" dirty="0">
                <a:solidFill>
                  <a:schemeClr val="bg1"/>
                </a:solidFill>
              </a:rPr>
              <a:t>, to 	</a:t>
            </a:r>
            <a:r>
              <a:rPr lang="en-US" sz="4000" i="1" dirty="0">
                <a:solidFill>
                  <a:srgbClr val="28CD41"/>
                </a:solidFill>
              </a:rPr>
              <a:t>shepherd</a:t>
            </a:r>
            <a:r>
              <a:rPr lang="en-US" sz="4000" i="1" dirty="0">
                <a:solidFill>
                  <a:srgbClr val="FFFF00"/>
                </a:solidFill>
              </a:rPr>
              <a:t> </a:t>
            </a:r>
            <a:r>
              <a:rPr lang="en-US" sz="4000" i="1" dirty="0">
                <a:solidFill>
                  <a:schemeClr val="bg1"/>
                </a:solidFill>
              </a:rPr>
              <a:t>the church of God…”</a:t>
            </a:r>
          </a:p>
          <a:p>
            <a:endParaRPr lang="en-US" sz="4000" dirty="0">
              <a:solidFill>
                <a:schemeClr val="bg1"/>
              </a:solidFill>
            </a:endParaRPr>
          </a:p>
        </p:txBody>
      </p:sp>
    </p:spTree>
    <p:extLst>
      <p:ext uri="{BB962C8B-B14F-4D97-AF65-F5344CB8AC3E}">
        <p14:creationId xmlns:p14="http://schemas.microsoft.com/office/powerpoint/2010/main" val="4103275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8368904"/>
          </a:xfrm>
          <a:prstGeom prst="rect">
            <a:avLst/>
          </a:prstGeom>
          <a:gradFill>
            <a:gsLst>
              <a:gs pos="0">
                <a:schemeClr val="accent1">
                  <a:lumMod val="50000"/>
                  <a:shade val="30000"/>
                  <a:satMod val="115000"/>
                </a:schemeClr>
              </a:gs>
              <a:gs pos="35000">
                <a:schemeClr val="accent1">
                  <a:shade val="67500"/>
                  <a:satMod val="115000"/>
                  <a:alpha val="91000"/>
                  <a:lumMod val="32000"/>
                </a:schemeClr>
              </a:gs>
              <a:gs pos="75000">
                <a:schemeClr val="accent1">
                  <a:lumMod val="50000"/>
                  <a:shade val="100000"/>
                  <a:satMod val="115000"/>
                </a:schemeClr>
              </a:gs>
            </a:gsLst>
            <a:path path="shape">
              <a:fillToRect l="50000" t="50000" r="50000" b="50000"/>
            </a:path>
          </a:gradFill>
        </p:spPr>
      </p:pic>
      <p:sp>
        <p:nvSpPr>
          <p:cNvPr id="4" name="TextBox 3">
            <a:extLst>
              <a:ext uri="{FF2B5EF4-FFF2-40B4-BE49-F238E27FC236}">
                <a16:creationId xmlns:a16="http://schemas.microsoft.com/office/drawing/2014/main" id="{1A6534DD-53A7-C6E0-68F8-81982A8872DD}"/>
              </a:ext>
            </a:extLst>
          </p:cNvPr>
          <p:cNvSpPr txBox="1"/>
          <p:nvPr/>
        </p:nvSpPr>
        <p:spPr>
          <a:xfrm>
            <a:off x="1330036" y="1282535"/>
            <a:ext cx="8550234" cy="3970318"/>
          </a:xfrm>
          <a:prstGeom prst="rect">
            <a:avLst/>
          </a:prstGeom>
          <a:gradFill flip="none" rotWithShape="1">
            <a:gsLst>
              <a:gs pos="0">
                <a:schemeClr val="accent1">
                  <a:lumMod val="50000"/>
                  <a:shade val="30000"/>
                  <a:satMod val="115000"/>
                </a:schemeClr>
              </a:gs>
              <a:gs pos="69000">
                <a:schemeClr val="accent1">
                  <a:lumMod val="50000"/>
                  <a:shade val="67500"/>
                  <a:satMod val="115000"/>
                  <a:alpha val="47706"/>
                </a:schemeClr>
              </a:gs>
              <a:gs pos="100000">
                <a:schemeClr val="accent1">
                  <a:lumMod val="50000"/>
                  <a:shade val="100000"/>
                  <a:satMod val="115000"/>
                </a:schemeClr>
              </a:gs>
            </a:gsLst>
            <a:path path="shape">
              <a:fillToRect l="50000" t="50000" r="50000" b="50000"/>
            </a:path>
            <a:tileRect/>
          </a:gradFill>
        </p:spPr>
        <p:txBody>
          <a:bodyPr wrap="square" rtlCol="0">
            <a:spAutoFit/>
          </a:bodyPr>
          <a:lstStyle/>
          <a:p>
            <a:r>
              <a:rPr lang="en-US" sz="3600" dirty="0">
                <a:solidFill>
                  <a:srgbClr val="FFFF00"/>
                </a:solidFill>
              </a:rPr>
              <a:t>“And Jesus went throughout all the cities and villages, teaching…and healing every disease. When He saw the crowds, he had compassion for them because they were harassed and helpless (weary and scattered),</a:t>
            </a:r>
          </a:p>
          <a:p>
            <a:r>
              <a:rPr lang="en-US" sz="3600" dirty="0">
                <a:solidFill>
                  <a:srgbClr val="FFFF00"/>
                </a:solidFill>
              </a:rPr>
              <a:t>like sheep without a shepherd.”</a:t>
            </a:r>
          </a:p>
          <a:p>
            <a:r>
              <a:rPr lang="en-US" sz="3600" dirty="0">
                <a:solidFill>
                  <a:schemeClr val="bg1"/>
                </a:solidFill>
              </a:rPr>
              <a:t>					</a:t>
            </a:r>
            <a:r>
              <a:rPr lang="en-US" sz="3600" i="1" dirty="0">
                <a:solidFill>
                  <a:schemeClr val="bg1"/>
                </a:solidFill>
              </a:rPr>
              <a:t>- Matthew 9:35,36</a:t>
            </a:r>
          </a:p>
        </p:txBody>
      </p:sp>
    </p:spTree>
    <p:extLst>
      <p:ext uri="{BB962C8B-B14F-4D97-AF65-F5344CB8AC3E}">
        <p14:creationId xmlns:p14="http://schemas.microsoft.com/office/powerpoint/2010/main" val="118872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5865E0-6D02-FE3F-2BFD-7A296B6AB6FD}"/>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8368904"/>
          </a:xfrm>
          <a:prstGeom prst="rect">
            <a:avLst/>
          </a:prstGeom>
        </p:spPr>
      </p:pic>
    </p:spTree>
    <p:extLst>
      <p:ext uri="{BB962C8B-B14F-4D97-AF65-F5344CB8AC3E}">
        <p14:creationId xmlns:p14="http://schemas.microsoft.com/office/powerpoint/2010/main" val="145896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FB7F9-06C2-F879-793A-60AF43C47E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46D79DB-6045-4959-B860-29E50F16C40C}"/>
              </a:ext>
            </a:extLst>
          </p:cNvPr>
          <p:cNvSpPr txBox="1"/>
          <p:nvPr/>
        </p:nvSpPr>
        <p:spPr>
          <a:xfrm>
            <a:off x="452437" y="271463"/>
            <a:ext cx="11287125" cy="5940088"/>
          </a:xfrm>
          <a:prstGeom prst="rect">
            <a:avLst/>
          </a:prstGeom>
          <a:noFill/>
        </p:spPr>
        <p:txBody>
          <a:bodyPr wrap="square" rtlCol="0">
            <a:spAutoFit/>
          </a:bodyPr>
          <a:lstStyle/>
          <a:p>
            <a:r>
              <a:rPr lang="en-US" sz="4000" dirty="0">
                <a:solidFill>
                  <a:schemeClr val="bg1"/>
                </a:solidFill>
              </a:rPr>
              <a:t>			</a:t>
            </a:r>
            <a:r>
              <a:rPr lang="en-US" sz="4000" dirty="0">
                <a:solidFill>
                  <a:srgbClr val="FFC000"/>
                </a:solidFill>
              </a:rPr>
              <a:t>Elders </a:t>
            </a:r>
            <a:r>
              <a:rPr lang="en-US" sz="4000" dirty="0">
                <a:solidFill>
                  <a:schemeClr val="bg1"/>
                </a:solidFill>
              </a:rPr>
              <a:t> -  </a:t>
            </a:r>
            <a:r>
              <a:rPr lang="en-US" sz="4000" dirty="0">
                <a:solidFill>
                  <a:srgbClr val="00B0F0"/>
                </a:solidFill>
              </a:rPr>
              <a:t>Bishops</a:t>
            </a:r>
            <a:r>
              <a:rPr lang="en-US" sz="4000" dirty="0">
                <a:solidFill>
                  <a:schemeClr val="bg1"/>
                </a:solidFill>
              </a:rPr>
              <a:t>  -  </a:t>
            </a:r>
            <a:r>
              <a:rPr lang="en-US" sz="4000" dirty="0">
                <a:solidFill>
                  <a:srgbClr val="28CD41"/>
                </a:solidFill>
              </a:rPr>
              <a:t>Pastors</a:t>
            </a:r>
          </a:p>
          <a:p>
            <a:endParaRPr lang="en-US" sz="2000" dirty="0">
              <a:solidFill>
                <a:schemeClr val="bg1"/>
              </a:solidFill>
            </a:endParaRPr>
          </a:p>
          <a:p>
            <a:r>
              <a:rPr lang="en-US" sz="4000" u="sng" dirty="0">
                <a:solidFill>
                  <a:srgbClr val="FF40FF"/>
                </a:solidFill>
              </a:rPr>
              <a:t>Acts 20:17,28</a:t>
            </a:r>
            <a:r>
              <a:rPr lang="en-US" sz="4000" dirty="0">
                <a:solidFill>
                  <a:schemeClr val="bg1"/>
                </a:solidFill>
              </a:rPr>
              <a:t>  </a:t>
            </a:r>
            <a:r>
              <a:rPr lang="en-US" sz="4000" i="1" dirty="0">
                <a:solidFill>
                  <a:schemeClr val="bg1"/>
                </a:solidFill>
              </a:rPr>
              <a:t>“…called for the </a:t>
            </a:r>
            <a:r>
              <a:rPr lang="en-US" sz="4000" i="1" dirty="0">
                <a:solidFill>
                  <a:srgbClr val="FFC000"/>
                </a:solidFill>
              </a:rPr>
              <a:t>elders</a:t>
            </a:r>
            <a:r>
              <a:rPr lang="en-US" sz="4000" i="1" dirty="0">
                <a:solidFill>
                  <a:schemeClr val="bg1"/>
                </a:solidFill>
              </a:rPr>
              <a:t> of the church…</a:t>
            </a:r>
          </a:p>
          <a:p>
            <a:r>
              <a:rPr lang="en-US" sz="4000" i="1" dirty="0">
                <a:solidFill>
                  <a:schemeClr val="bg1"/>
                </a:solidFill>
              </a:rPr>
              <a:t>	…take heed to yourselves and to all the flock, 	which the Holy Spirit has made you </a:t>
            </a:r>
            <a:r>
              <a:rPr lang="en-US" sz="4000" i="1" dirty="0">
                <a:solidFill>
                  <a:srgbClr val="00B0F0"/>
                </a:solidFill>
              </a:rPr>
              <a:t>overseers</a:t>
            </a:r>
            <a:r>
              <a:rPr lang="en-US" sz="4000" i="1" dirty="0">
                <a:solidFill>
                  <a:schemeClr val="bg1"/>
                </a:solidFill>
              </a:rPr>
              <a:t>, to 	</a:t>
            </a:r>
            <a:r>
              <a:rPr lang="en-US" sz="4000" i="1" dirty="0">
                <a:solidFill>
                  <a:srgbClr val="28CD41"/>
                </a:solidFill>
              </a:rPr>
              <a:t>shepherd</a:t>
            </a:r>
            <a:r>
              <a:rPr lang="en-US" sz="4000" i="1" dirty="0">
                <a:solidFill>
                  <a:srgbClr val="FFFF00"/>
                </a:solidFill>
              </a:rPr>
              <a:t> </a:t>
            </a:r>
            <a:r>
              <a:rPr lang="en-US" sz="4000" i="1" dirty="0">
                <a:solidFill>
                  <a:schemeClr val="bg1"/>
                </a:solidFill>
              </a:rPr>
              <a:t>the church of God…”</a:t>
            </a:r>
          </a:p>
          <a:p>
            <a:endParaRPr lang="en-US" sz="4000" dirty="0">
              <a:solidFill>
                <a:schemeClr val="bg1"/>
              </a:solidFill>
            </a:endParaRPr>
          </a:p>
          <a:p>
            <a:r>
              <a:rPr lang="en-US" sz="4000" dirty="0">
                <a:solidFill>
                  <a:srgbClr val="FFC000"/>
                </a:solidFill>
              </a:rPr>
              <a:t>Elder</a:t>
            </a:r>
            <a:r>
              <a:rPr lang="en-US" sz="4000" dirty="0">
                <a:solidFill>
                  <a:schemeClr val="bg1"/>
                </a:solidFill>
              </a:rPr>
              <a:t> – </a:t>
            </a:r>
            <a:r>
              <a:rPr lang="en-US" sz="4000" i="1" dirty="0" err="1">
                <a:solidFill>
                  <a:schemeClr val="bg1"/>
                </a:solidFill>
              </a:rPr>
              <a:t>presbuteros</a:t>
            </a:r>
            <a:r>
              <a:rPr lang="en-US" sz="4000" i="1" dirty="0">
                <a:solidFill>
                  <a:schemeClr val="bg1"/>
                </a:solidFill>
              </a:rPr>
              <a:t> </a:t>
            </a:r>
            <a:r>
              <a:rPr lang="en-US" sz="4000" dirty="0">
                <a:solidFill>
                  <a:schemeClr val="bg1"/>
                </a:solidFill>
              </a:rPr>
              <a:t>(</a:t>
            </a:r>
            <a:r>
              <a:rPr lang="en-US" sz="4000" dirty="0" err="1">
                <a:solidFill>
                  <a:schemeClr val="bg1"/>
                </a:solidFill>
              </a:rPr>
              <a:t>gk</a:t>
            </a:r>
            <a:r>
              <a:rPr lang="en-US" sz="4000" dirty="0">
                <a:solidFill>
                  <a:schemeClr val="bg1"/>
                </a:solidFill>
              </a:rPr>
              <a:t>) = older man</a:t>
            </a:r>
          </a:p>
          <a:p>
            <a:r>
              <a:rPr lang="en-US" sz="4000" dirty="0">
                <a:solidFill>
                  <a:srgbClr val="00B0F0"/>
                </a:solidFill>
              </a:rPr>
              <a:t>Bishop </a:t>
            </a:r>
            <a:r>
              <a:rPr lang="en-US" sz="4000" dirty="0">
                <a:solidFill>
                  <a:schemeClr val="bg1"/>
                </a:solidFill>
              </a:rPr>
              <a:t>– </a:t>
            </a:r>
            <a:r>
              <a:rPr lang="en-US" sz="4000" i="1" dirty="0" err="1">
                <a:solidFill>
                  <a:schemeClr val="bg1"/>
                </a:solidFill>
              </a:rPr>
              <a:t>episkopos</a:t>
            </a:r>
            <a:r>
              <a:rPr lang="en-US" sz="4000" i="1" dirty="0">
                <a:solidFill>
                  <a:schemeClr val="bg1"/>
                </a:solidFill>
              </a:rPr>
              <a:t> </a:t>
            </a:r>
            <a:r>
              <a:rPr lang="en-US" sz="4000" dirty="0">
                <a:solidFill>
                  <a:schemeClr val="bg1"/>
                </a:solidFill>
              </a:rPr>
              <a:t>(</a:t>
            </a:r>
            <a:r>
              <a:rPr lang="en-US" sz="4000" dirty="0" err="1">
                <a:solidFill>
                  <a:schemeClr val="bg1"/>
                </a:solidFill>
              </a:rPr>
              <a:t>gk</a:t>
            </a:r>
            <a:r>
              <a:rPr lang="en-US" sz="4000" dirty="0">
                <a:solidFill>
                  <a:schemeClr val="bg1"/>
                </a:solidFill>
              </a:rPr>
              <a:t>) = to watch over, overseer</a:t>
            </a:r>
          </a:p>
          <a:p>
            <a:r>
              <a:rPr lang="en-US" sz="4000" dirty="0">
                <a:solidFill>
                  <a:srgbClr val="28CD41"/>
                </a:solidFill>
              </a:rPr>
              <a:t>Pastor</a:t>
            </a:r>
            <a:r>
              <a:rPr lang="en-US" sz="4000" dirty="0">
                <a:solidFill>
                  <a:srgbClr val="FFFF00"/>
                </a:solidFill>
              </a:rPr>
              <a:t> </a:t>
            </a:r>
            <a:r>
              <a:rPr lang="en-US" sz="4000" dirty="0">
                <a:solidFill>
                  <a:schemeClr val="bg1"/>
                </a:solidFill>
              </a:rPr>
              <a:t>– </a:t>
            </a:r>
            <a:r>
              <a:rPr lang="en-US" sz="4000" i="1" dirty="0" err="1">
                <a:solidFill>
                  <a:schemeClr val="bg1"/>
                </a:solidFill>
              </a:rPr>
              <a:t>poimen</a:t>
            </a:r>
            <a:r>
              <a:rPr lang="en-US" sz="4000" dirty="0">
                <a:solidFill>
                  <a:schemeClr val="bg1"/>
                </a:solidFill>
              </a:rPr>
              <a:t> (</a:t>
            </a:r>
            <a:r>
              <a:rPr lang="en-US" sz="4000" dirty="0" err="1">
                <a:solidFill>
                  <a:schemeClr val="bg1"/>
                </a:solidFill>
              </a:rPr>
              <a:t>gk</a:t>
            </a:r>
            <a:r>
              <a:rPr lang="en-US" sz="4000" dirty="0">
                <a:solidFill>
                  <a:schemeClr val="bg1"/>
                </a:solidFill>
              </a:rPr>
              <a:t>) = to feed, protect, </a:t>
            </a:r>
            <a:r>
              <a:rPr lang="en-US" sz="4000" dirty="0">
                <a:solidFill>
                  <a:srgbClr val="28CD41"/>
                </a:solidFill>
              </a:rPr>
              <a:t>shepherd</a:t>
            </a:r>
          </a:p>
        </p:txBody>
      </p:sp>
    </p:spTree>
    <p:extLst>
      <p:ext uri="{BB962C8B-B14F-4D97-AF65-F5344CB8AC3E}">
        <p14:creationId xmlns:p14="http://schemas.microsoft.com/office/powerpoint/2010/main" val="269044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FB7F9-06C2-F879-793A-60AF43C47E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46D79DB-6045-4959-B860-29E50F16C40C}"/>
              </a:ext>
            </a:extLst>
          </p:cNvPr>
          <p:cNvSpPr txBox="1"/>
          <p:nvPr/>
        </p:nvSpPr>
        <p:spPr>
          <a:xfrm>
            <a:off x="452437" y="271463"/>
            <a:ext cx="11287125" cy="4093428"/>
          </a:xfrm>
          <a:prstGeom prst="rect">
            <a:avLst/>
          </a:prstGeom>
          <a:noFill/>
        </p:spPr>
        <p:txBody>
          <a:bodyPr wrap="square" rtlCol="0">
            <a:spAutoFit/>
          </a:bodyPr>
          <a:lstStyle/>
          <a:p>
            <a:r>
              <a:rPr lang="en-US" sz="4000" dirty="0">
                <a:solidFill>
                  <a:schemeClr val="bg1"/>
                </a:solidFill>
              </a:rPr>
              <a:t>			</a:t>
            </a:r>
            <a:r>
              <a:rPr lang="en-US" sz="4000" dirty="0">
                <a:solidFill>
                  <a:srgbClr val="FFC000"/>
                </a:solidFill>
              </a:rPr>
              <a:t>Elders </a:t>
            </a:r>
            <a:r>
              <a:rPr lang="en-US" sz="4000" dirty="0">
                <a:solidFill>
                  <a:schemeClr val="bg1"/>
                </a:solidFill>
              </a:rPr>
              <a:t> -  </a:t>
            </a:r>
            <a:r>
              <a:rPr lang="en-US" sz="4000" dirty="0">
                <a:solidFill>
                  <a:srgbClr val="00B0F0"/>
                </a:solidFill>
              </a:rPr>
              <a:t>Bishops</a:t>
            </a:r>
            <a:r>
              <a:rPr lang="en-US" sz="4000" dirty="0">
                <a:solidFill>
                  <a:schemeClr val="bg1"/>
                </a:solidFill>
              </a:rPr>
              <a:t>  -  </a:t>
            </a:r>
            <a:r>
              <a:rPr lang="en-US" sz="4000" dirty="0">
                <a:solidFill>
                  <a:srgbClr val="28CD41"/>
                </a:solidFill>
              </a:rPr>
              <a:t>Pastors</a:t>
            </a:r>
          </a:p>
          <a:p>
            <a:endParaRPr lang="en-US" sz="2000" dirty="0">
              <a:solidFill>
                <a:schemeClr val="bg1"/>
              </a:solidFill>
            </a:endParaRPr>
          </a:p>
          <a:p>
            <a:r>
              <a:rPr lang="en-US" sz="4000" u="sng" dirty="0">
                <a:solidFill>
                  <a:srgbClr val="FF40FF"/>
                </a:solidFill>
              </a:rPr>
              <a:t>1 Peter 5:1,2</a:t>
            </a:r>
            <a:r>
              <a:rPr lang="en-US" sz="4000" dirty="0">
                <a:solidFill>
                  <a:srgbClr val="FF40FF"/>
                </a:solidFill>
              </a:rPr>
              <a:t>  </a:t>
            </a:r>
            <a:r>
              <a:rPr lang="en-US" sz="4000" i="1" dirty="0">
                <a:solidFill>
                  <a:schemeClr val="bg1"/>
                </a:solidFill>
              </a:rPr>
              <a:t>“The </a:t>
            </a:r>
            <a:r>
              <a:rPr lang="en-US" sz="4000" i="1" dirty="0">
                <a:solidFill>
                  <a:srgbClr val="FFC000"/>
                </a:solidFill>
              </a:rPr>
              <a:t>elders</a:t>
            </a:r>
            <a:r>
              <a:rPr lang="en-US" sz="4000" i="1" dirty="0">
                <a:solidFill>
                  <a:schemeClr val="bg1"/>
                </a:solidFill>
              </a:rPr>
              <a:t> who are among you I</a:t>
            </a:r>
          </a:p>
          <a:p>
            <a:r>
              <a:rPr lang="en-US" sz="4000" i="1" dirty="0">
                <a:solidFill>
                  <a:schemeClr val="bg1"/>
                </a:solidFill>
              </a:rPr>
              <a:t>	exhort…</a:t>
            </a:r>
            <a:r>
              <a:rPr lang="en-US" sz="4000" i="1" dirty="0">
                <a:solidFill>
                  <a:srgbClr val="28CD41"/>
                </a:solidFill>
              </a:rPr>
              <a:t>Shepherd </a:t>
            </a:r>
            <a:r>
              <a:rPr lang="en-US" sz="4000" i="1" dirty="0">
                <a:solidFill>
                  <a:schemeClr val="bg1"/>
                </a:solidFill>
              </a:rPr>
              <a:t>the flock of God which is 	among you, serving as </a:t>
            </a:r>
            <a:r>
              <a:rPr lang="en-US" sz="4000" i="1" dirty="0">
                <a:solidFill>
                  <a:srgbClr val="00B0F0"/>
                </a:solidFill>
              </a:rPr>
              <a:t>overseers</a:t>
            </a:r>
            <a:r>
              <a:rPr lang="en-US" sz="4000" i="1" dirty="0">
                <a:solidFill>
                  <a:schemeClr val="bg1"/>
                </a:solidFill>
              </a:rPr>
              <a:t>…”</a:t>
            </a:r>
          </a:p>
          <a:p>
            <a:endParaRPr lang="en-US" sz="4000" dirty="0">
              <a:solidFill>
                <a:schemeClr val="bg1"/>
              </a:solidFill>
            </a:endParaRPr>
          </a:p>
          <a:p>
            <a:endParaRPr lang="en-US" sz="4000" dirty="0">
              <a:solidFill>
                <a:srgbClr val="28CD41"/>
              </a:solidFill>
            </a:endParaRPr>
          </a:p>
        </p:txBody>
      </p:sp>
    </p:spTree>
    <p:extLst>
      <p:ext uri="{BB962C8B-B14F-4D97-AF65-F5344CB8AC3E}">
        <p14:creationId xmlns:p14="http://schemas.microsoft.com/office/powerpoint/2010/main" val="4091036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FB7F9-06C2-F879-793A-60AF43C47E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46D79DB-6045-4959-B860-29E50F16C40C}"/>
              </a:ext>
            </a:extLst>
          </p:cNvPr>
          <p:cNvSpPr txBox="1"/>
          <p:nvPr/>
        </p:nvSpPr>
        <p:spPr>
          <a:xfrm>
            <a:off x="452437" y="271463"/>
            <a:ext cx="11287125" cy="5940088"/>
          </a:xfrm>
          <a:prstGeom prst="rect">
            <a:avLst/>
          </a:prstGeom>
          <a:noFill/>
        </p:spPr>
        <p:txBody>
          <a:bodyPr wrap="square" rtlCol="0">
            <a:spAutoFit/>
          </a:bodyPr>
          <a:lstStyle/>
          <a:p>
            <a:r>
              <a:rPr lang="en-US" sz="4000" dirty="0">
                <a:solidFill>
                  <a:schemeClr val="bg1"/>
                </a:solidFill>
              </a:rPr>
              <a:t>			</a:t>
            </a:r>
            <a:r>
              <a:rPr lang="en-US" sz="4000" dirty="0">
                <a:solidFill>
                  <a:srgbClr val="FFC000"/>
                </a:solidFill>
              </a:rPr>
              <a:t>Elders </a:t>
            </a:r>
            <a:r>
              <a:rPr lang="en-US" sz="4000" dirty="0">
                <a:solidFill>
                  <a:schemeClr val="bg1"/>
                </a:solidFill>
              </a:rPr>
              <a:t> -  </a:t>
            </a:r>
            <a:r>
              <a:rPr lang="en-US" sz="4000" dirty="0">
                <a:solidFill>
                  <a:srgbClr val="00B0F0"/>
                </a:solidFill>
              </a:rPr>
              <a:t>Bishops</a:t>
            </a:r>
            <a:r>
              <a:rPr lang="en-US" sz="4000" dirty="0">
                <a:solidFill>
                  <a:schemeClr val="bg1"/>
                </a:solidFill>
              </a:rPr>
              <a:t>  -  </a:t>
            </a:r>
            <a:r>
              <a:rPr lang="en-US" sz="4000" dirty="0">
                <a:solidFill>
                  <a:srgbClr val="28CD41"/>
                </a:solidFill>
              </a:rPr>
              <a:t>Pastors</a:t>
            </a:r>
          </a:p>
          <a:p>
            <a:endParaRPr lang="en-US" sz="2000" dirty="0">
              <a:solidFill>
                <a:schemeClr val="bg1"/>
              </a:solidFill>
            </a:endParaRPr>
          </a:p>
          <a:p>
            <a:r>
              <a:rPr lang="en-US" sz="4000" u="sng" dirty="0">
                <a:solidFill>
                  <a:srgbClr val="FF40FF"/>
                </a:solidFill>
              </a:rPr>
              <a:t>1 Peter 5:1,2</a:t>
            </a:r>
            <a:r>
              <a:rPr lang="en-US" sz="4000" dirty="0">
                <a:solidFill>
                  <a:srgbClr val="FF40FF"/>
                </a:solidFill>
              </a:rPr>
              <a:t>  </a:t>
            </a:r>
            <a:r>
              <a:rPr lang="en-US" sz="4000" i="1" dirty="0">
                <a:solidFill>
                  <a:schemeClr val="bg1"/>
                </a:solidFill>
              </a:rPr>
              <a:t>“The </a:t>
            </a:r>
            <a:r>
              <a:rPr lang="en-US" sz="4000" i="1" dirty="0">
                <a:solidFill>
                  <a:srgbClr val="FFC000"/>
                </a:solidFill>
              </a:rPr>
              <a:t>elders</a:t>
            </a:r>
            <a:r>
              <a:rPr lang="en-US" sz="4000" i="1" dirty="0">
                <a:solidFill>
                  <a:schemeClr val="bg1"/>
                </a:solidFill>
              </a:rPr>
              <a:t> who are among you I</a:t>
            </a:r>
          </a:p>
          <a:p>
            <a:r>
              <a:rPr lang="en-US" sz="4000" i="1" dirty="0">
                <a:solidFill>
                  <a:schemeClr val="bg1"/>
                </a:solidFill>
              </a:rPr>
              <a:t>	exhort…</a:t>
            </a:r>
            <a:r>
              <a:rPr lang="en-US" sz="4000" i="1" dirty="0">
                <a:solidFill>
                  <a:srgbClr val="28CD41"/>
                </a:solidFill>
              </a:rPr>
              <a:t>Shepherd </a:t>
            </a:r>
            <a:r>
              <a:rPr lang="en-US" sz="4000" i="1" dirty="0">
                <a:solidFill>
                  <a:schemeClr val="bg1"/>
                </a:solidFill>
              </a:rPr>
              <a:t>the flock of God which is 	among you, serving as </a:t>
            </a:r>
            <a:r>
              <a:rPr lang="en-US" sz="4000" i="1" dirty="0">
                <a:solidFill>
                  <a:srgbClr val="00B0F0"/>
                </a:solidFill>
              </a:rPr>
              <a:t>overseers</a:t>
            </a:r>
            <a:r>
              <a:rPr lang="en-US" sz="4000" i="1" dirty="0">
                <a:solidFill>
                  <a:schemeClr val="bg1"/>
                </a:solidFill>
              </a:rPr>
              <a:t>…”</a:t>
            </a:r>
          </a:p>
          <a:p>
            <a:endParaRPr lang="en-US" sz="4000" dirty="0">
              <a:solidFill>
                <a:schemeClr val="bg1"/>
              </a:solidFill>
            </a:endParaRPr>
          </a:p>
          <a:p>
            <a:r>
              <a:rPr lang="en-US" sz="4000" dirty="0">
                <a:solidFill>
                  <a:srgbClr val="FFC000"/>
                </a:solidFill>
              </a:rPr>
              <a:t>Elder</a:t>
            </a:r>
            <a:r>
              <a:rPr lang="en-US" sz="4000" dirty="0">
                <a:solidFill>
                  <a:schemeClr val="bg1"/>
                </a:solidFill>
              </a:rPr>
              <a:t> – </a:t>
            </a:r>
            <a:r>
              <a:rPr lang="en-US" sz="4000" i="1" dirty="0" err="1">
                <a:solidFill>
                  <a:schemeClr val="bg1"/>
                </a:solidFill>
              </a:rPr>
              <a:t>presbuteros</a:t>
            </a:r>
            <a:r>
              <a:rPr lang="en-US" sz="4000" i="1" dirty="0">
                <a:solidFill>
                  <a:schemeClr val="bg1"/>
                </a:solidFill>
              </a:rPr>
              <a:t> </a:t>
            </a:r>
            <a:r>
              <a:rPr lang="en-US" sz="4000" dirty="0">
                <a:solidFill>
                  <a:schemeClr val="bg1"/>
                </a:solidFill>
              </a:rPr>
              <a:t>(</a:t>
            </a:r>
            <a:r>
              <a:rPr lang="en-US" sz="4000" dirty="0" err="1">
                <a:solidFill>
                  <a:schemeClr val="bg1"/>
                </a:solidFill>
              </a:rPr>
              <a:t>gk</a:t>
            </a:r>
            <a:r>
              <a:rPr lang="en-US" sz="4000" dirty="0">
                <a:solidFill>
                  <a:schemeClr val="bg1"/>
                </a:solidFill>
              </a:rPr>
              <a:t>) = older man</a:t>
            </a:r>
          </a:p>
          <a:p>
            <a:r>
              <a:rPr lang="en-US" sz="4000" dirty="0">
                <a:solidFill>
                  <a:srgbClr val="28CD41"/>
                </a:solidFill>
              </a:rPr>
              <a:t>Pastor</a:t>
            </a:r>
            <a:r>
              <a:rPr lang="en-US" sz="4000" dirty="0">
                <a:solidFill>
                  <a:srgbClr val="FFFF00"/>
                </a:solidFill>
              </a:rPr>
              <a:t> </a:t>
            </a:r>
            <a:r>
              <a:rPr lang="en-US" sz="4000" dirty="0">
                <a:solidFill>
                  <a:schemeClr val="bg1"/>
                </a:solidFill>
              </a:rPr>
              <a:t>– </a:t>
            </a:r>
            <a:r>
              <a:rPr lang="en-US" sz="4000" i="1" dirty="0" err="1">
                <a:solidFill>
                  <a:schemeClr val="bg1"/>
                </a:solidFill>
              </a:rPr>
              <a:t>poimen</a:t>
            </a:r>
            <a:r>
              <a:rPr lang="en-US" sz="4000" dirty="0">
                <a:solidFill>
                  <a:schemeClr val="bg1"/>
                </a:solidFill>
              </a:rPr>
              <a:t> (</a:t>
            </a:r>
            <a:r>
              <a:rPr lang="en-US" sz="4000" dirty="0" err="1">
                <a:solidFill>
                  <a:schemeClr val="bg1"/>
                </a:solidFill>
              </a:rPr>
              <a:t>gk</a:t>
            </a:r>
            <a:r>
              <a:rPr lang="en-US" sz="4000" dirty="0">
                <a:solidFill>
                  <a:schemeClr val="bg1"/>
                </a:solidFill>
              </a:rPr>
              <a:t>) = to feed, protect, </a:t>
            </a:r>
            <a:r>
              <a:rPr lang="en-US" sz="4000" dirty="0">
                <a:solidFill>
                  <a:srgbClr val="28CD41"/>
                </a:solidFill>
              </a:rPr>
              <a:t>shepherd</a:t>
            </a:r>
          </a:p>
          <a:p>
            <a:r>
              <a:rPr lang="en-US" sz="4000" dirty="0">
                <a:solidFill>
                  <a:srgbClr val="00B0F0"/>
                </a:solidFill>
              </a:rPr>
              <a:t>Bishop </a:t>
            </a:r>
            <a:r>
              <a:rPr lang="en-US" sz="4000" dirty="0">
                <a:solidFill>
                  <a:schemeClr val="bg1"/>
                </a:solidFill>
              </a:rPr>
              <a:t>– </a:t>
            </a:r>
            <a:r>
              <a:rPr lang="en-US" sz="4000" i="1" dirty="0" err="1">
                <a:solidFill>
                  <a:schemeClr val="bg1"/>
                </a:solidFill>
              </a:rPr>
              <a:t>episkopos</a:t>
            </a:r>
            <a:r>
              <a:rPr lang="en-US" sz="4000" i="1" dirty="0">
                <a:solidFill>
                  <a:schemeClr val="bg1"/>
                </a:solidFill>
              </a:rPr>
              <a:t> </a:t>
            </a:r>
            <a:r>
              <a:rPr lang="en-US" sz="4000" dirty="0">
                <a:solidFill>
                  <a:schemeClr val="bg1"/>
                </a:solidFill>
              </a:rPr>
              <a:t>(</a:t>
            </a:r>
            <a:r>
              <a:rPr lang="en-US" sz="4000" dirty="0" err="1">
                <a:solidFill>
                  <a:schemeClr val="bg1"/>
                </a:solidFill>
              </a:rPr>
              <a:t>gk</a:t>
            </a:r>
            <a:r>
              <a:rPr lang="en-US" sz="4000" dirty="0">
                <a:solidFill>
                  <a:schemeClr val="bg1"/>
                </a:solidFill>
              </a:rPr>
              <a:t>) = to watch over, overseer</a:t>
            </a:r>
          </a:p>
          <a:p>
            <a:endParaRPr lang="en-US" sz="4000" dirty="0">
              <a:solidFill>
                <a:srgbClr val="28CD41"/>
              </a:solidFill>
            </a:endParaRPr>
          </a:p>
        </p:txBody>
      </p:sp>
    </p:spTree>
    <p:extLst>
      <p:ext uri="{BB962C8B-B14F-4D97-AF65-F5344CB8AC3E}">
        <p14:creationId xmlns:p14="http://schemas.microsoft.com/office/powerpoint/2010/main" val="2423134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FB7F9-06C2-F879-793A-60AF43C47E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46D79DB-6045-4959-B860-29E50F16C40C}"/>
              </a:ext>
            </a:extLst>
          </p:cNvPr>
          <p:cNvSpPr txBox="1"/>
          <p:nvPr/>
        </p:nvSpPr>
        <p:spPr>
          <a:xfrm>
            <a:off x="452437" y="271463"/>
            <a:ext cx="11287125" cy="2862322"/>
          </a:xfrm>
          <a:prstGeom prst="rect">
            <a:avLst/>
          </a:prstGeom>
          <a:noFill/>
        </p:spPr>
        <p:txBody>
          <a:bodyPr wrap="square" rtlCol="0">
            <a:spAutoFit/>
          </a:bodyPr>
          <a:lstStyle/>
          <a:p>
            <a:r>
              <a:rPr lang="en-US" sz="4000" dirty="0">
                <a:solidFill>
                  <a:schemeClr val="bg1"/>
                </a:solidFill>
              </a:rPr>
              <a:t>    		</a:t>
            </a:r>
            <a:r>
              <a:rPr lang="en-US" sz="4000" dirty="0">
                <a:solidFill>
                  <a:srgbClr val="FFC000"/>
                </a:solidFill>
              </a:rPr>
              <a:t>Acts 20:17,28 </a:t>
            </a:r>
            <a:r>
              <a:rPr lang="en-US" sz="4000" dirty="0">
                <a:solidFill>
                  <a:schemeClr val="bg1"/>
                </a:solidFill>
              </a:rPr>
              <a:t> -  </a:t>
            </a:r>
            <a:r>
              <a:rPr lang="en-US" sz="4000" dirty="0">
                <a:solidFill>
                  <a:srgbClr val="00FB92"/>
                </a:solidFill>
              </a:rPr>
              <a:t>1 Peter 5:1-3  </a:t>
            </a:r>
            <a:endParaRPr lang="en-US" sz="4000" dirty="0">
              <a:solidFill>
                <a:srgbClr val="FFFF00"/>
              </a:solidFill>
            </a:endParaRPr>
          </a:p>
          <a:p>
            <a:endParaRPr lang="en-US" sz="2000" dirty="0">
              <a:solidFill>
                <a:schemeClr val="bg1"/>
              </a:solidFill>
            </a:endParaRPr>
          </a:p>
          <a:p>
            <a:r>
              <a:rPr lang="en-US" sz="4000" dirty="0">
                <a:solidFill>
                  <a:schemeClr val="bg1"/>
                </a:solidFill>
              </a:rPr>
              <a:t>These passages describe an older man who is entrusted with the feeding &amp; protection of the members of the local congregation. </a:t>
            </a:r>
          </a:p>
        </p:txBody>
      </p:sp>
    </p:spTree>
    <p:extLst>
      <p:ext uri="{BB962C8B-B14F-4D97-AF65-F5344CB8AC3E}">
        <p14:creationId xmlns:p14="http://schemas.microsoft.com/office/powerpoint/2010/main" val="1804352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FB7F9-06C2-F879-793A-60AF43C47E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46D79DB-6045-4959-B860-29E50F16C40C}"/>
              </a:ext>
            </a:extLst>
          </p:cNvPr>
          <p:cNvSpPr txBox="1"/>
          <p:nvPr/>
        </p:nvSpPr>
        <p:spPr>
          <a:xfrm>
            <a:off x="452437" y="271463"/>
            <a:ext cx="11287125" cy="5324535"/>
          </a:xfrm>
          <a:prstGeom prst="rect">
            <a:avLst/>
          </a:prstGeom>
          <a:noFill/>
        </p:spPr>
        <p:txBody>
          <a:bodyPr wrap="square" rtlCol="0">
            <a:spAutoFit/>
          </a:bodyPr>
          <a:lstStyle/>
          <a:p>
            <a:r>
              <a:rPr lang="en-US" sz="4000" dirty="0">
                <a:solidFill>
                  <a:schemeClr val="bg1"/>
                </a:solidFill>
              </a:rPr>
              <a:t>		     </a:t>
            </a:r>
            <a:endParaRPr lang="en-US" sz="4000" dirty="0">
              <a:solidFill>
                <a:srgbClr val="28CD41"/>
              </a:solidFill>
            </a:endParaRPr>
          </a:p>
          <a:p>
            <a:endParaRPr lang="en-US" sz="2000" dirty="0">
              <a:solidFill>
                <a:schemeClr val="bg1"/>
              </a:solidFill>
            </a:endParaRPr>
          </a:p>
          <a:p>
            <a:r>
              <a:rPr lang="en-US" sz="4000" dirty="0">
                <a:solidFill>
                  <a:schemeClr val="bg1"/>
                </a:solidFill>
              </a:rPr>
              <a:t>	“Obey those who rule (lead) over you, and be 	submissive, for they watch out for your souls, as</a:t>
            </a:r>
          </a:p>
          <a:p>
            <a:r>
              <a:rPr lang="en-US" sz="4000" dirty="0">
                <a:solidFill>
                  <a:schemeClr val="bg1"/>
                </a:solidFill>
              </a:rPr>
              <a:t>	those who must give an account. Let them do so</a:t>
            </a:r>
          </a:p>
          <a:p>
            <a:r>
              <a:rPr lang="en-US" sz="4000" dirty="0">
                <a:solidFill>
                  <a:schemeClr val="bg1"/>
                </a:solidFill>
              </a:rPr>
              <a:t>	with joy and not grief, for that would be 	unprofitable for you”</a:t>
            </a:r>
          </a:p>
          <a:p>
            <a:endParaRPr lang="en-US" sz="4000" dirty="0">
              <a:solidFill>
                <a:schemeClr val="bg1"/>
              </a:solidFill>
            </a:endParaRPr>
          </a:p>
          <a:p>
            <a:r>
              <a:rPr lang="en-US" sz="4000" dirty="0">
                <a:solidFill>
                  <a:schemeClr val="bg1"/>
                </a:solidFill>
              </a:rPr>
              <a:t>						</a:t>
            </a:r>
            <a:r>
              <a:rPr lang="en-US" sz="4000" dirty="0">
                <a:solidFill>
                  <a:srgbClr val="00FB92"/>
                </a:solidFill>
              </a:rPr>
              <a:t>- Hebrews 13:17</a:t>
            </a:r>
          </a:p>
        </p:txBody>
      </p:sp>
    </p:spTree>
    <p:extLst>
      <p:ext uri="{BB962C8B-B14F-4D97-AF65-F5344CB8AC3E}">
        <p14:creationId xmlns:p14="http://schemas.microsoft.com/office/powerpoint/2010/main" val="2408340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F1FB7F9-06C2-F879-793A-60AF43C47E8C}"/>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846D79DB-6045-4959-B860-29E50F16C40C}"/>
              </a:ext>
            </a:extLst>
          </p:cNvPr>
          <p:cNvSpPr txBox="1"/>
          <p:nvPr/>
        </p:nvSpPr>
        <p:spPr>
          <a:xfrm>
            <a:off x="452437" y="271463"/>
            <a:ext cx="11287125" cy="5324535"/>
          </a:xfrm>
          <a:prstGeom prst="rect">
            <a:avLst/>
          </a:prstGeom>
          <a:noFill/>
        </p:spPr>
        <p:txBody>
          <a:bodyPr wrap="square" rtlCol="0">
            <a:spAutoFit/>
          </a:bodyPr>
          <a:lstStyle/>
          <a:p>
            <a:r>
              <a:rPr lang="en-US" sz="4000" dirty="0">
                <a:solidFill>
                  <a:schemeClr val="bg1"/>
                </a:solidFill>
              </a:rPr>
              <a:t>		     </a:t>
            </a:r>
            <a:endParaRPr lang="en-US" sz="4000" dirty="0">
              <a:solidFill>
                <a:srgbClr val="28CD41"/>
              </a:solidFill>
            </a:endParaRPr>
          </a:p>
          <a:p>
            <a:endParaRPr lang="en-US" sz="2000" dirty="0">
              <a:solidFill>
                <a:schemeClr val="bg1"/>
              </a:solidFill>
            </a:endParaRPr>
          </a:p>
          <a:p>
            <a:r>
              <a:rPr lang="en-US" sz="4000" dirty="0">
                <a:solidFill>
                  <a:schemeClr val="bg1"/>
                </a:solidFill>
              </a:rPr>
              <a:t>	“Obey those who rule (lead) over you, and be 	submissive, </a:t>
            </a:r>
            <a:r>
              <a:rPr lang="en-US" sz="4000" dirty="0">
                <a:solidFill>
                  <a:srgbClr val="FFC000"/>
                </a:solidFill>
              </a:rPr>
              <a:t>for they watch out for your souls, as</a:t>
            </a:r>
          </a:p>
          <a:p>
            <a:r>
              <a:rPr lang="en-US" sz="4000" dirty="0">
                <a:solidFill>
                  <a:srgbClr val="FFC000"/>
                </a:solidFill>
              </a:rPr>
              <a:t>	those who must give an account. </a:t>
            </a:r>
            <a:r>
              <a:rPr lang="en-US" sz="4000" dirty="0">
                <a:solidFill>
                  <a:schemeClr val="bg1"/>
                </a:solidFill>
              </a:rPr>
              <a:t>Let them do so</a:t>
            </a:r>
          </a:p>
          <a:p>
            <a:r>
              <a:rPr lang="en-US" sz="4000" dirty="0">
                <a:solidFill>
                  <a:schemeClr val="bg1"/>
                </a:solidFill>
              </a:rPr>
              <a:t>	with joy and not grief, for that would be 	unprofitable for you”</a:t>
            </a:r>
          </a:p>
          <a:p>
            <a:endParaRPr lang="en-US" sz="4000" dirty="0">
              <a:solidFill>
                <a:schemeClr val="bg1"/>
              </a:solidFill>
            </a:endParaRPr>
          </a:p>
          <a:p>
            <a:r>
              <a:rPr lang="en-US" sz="4000" dirty="0">
                <a:solidFill>
                  <a:schemeClr val="bg1"/>
                </a:solidFill>
              </a:rPr>
              <a:t>						</a:t>
            </a:r>
            <a:r>
              <a:rPr lang="en-US" sz="4000" dirty="0">
                <a:solidFill>
                  <a:srgbClr val="00FB92"/>
                </a:solidFill>
              </a:rPr>
              <a:t>- Hebrews 13:17</a:t>
            </a:r>
          </a:p>
        </p:txBody>
      </p:sp>
    </p:spTree>
    <p:extLst>
      <p:ext uri="{BB962C8B-B14F-4D97-AF65-F5344CB8AC3E}">
        <p14:creationId xmlns:p14="http://schemas.microsoft.com/office/powerpoint/2010/main" val="2458507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6470</TotalTime>
  <Words>1690</Words>
  <Application>Microsoft Macintosh PowerPoint</Application>
  <PresentationFormat>Widescreen</PresentationFormat>
  <Paragraphs>188</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Dewey Marrs</dc:creator>
  <cp:lastModifiedBy>Dewey Marrs</cp:lastModifiedBy>
  <cp:revision>10</cp:revision>
  <dcterms:created xsi:type="dcterms:W3CDTF">2024-01-09T16:04:30Z</dcterms:created>
  <dcterms:modified xsi:type="dcterms:W3CDTF">2024-01-14T03:55:11Z</dcterms:modified>
</cp:coreProperties>
</file>