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67" r:id="rId3"/>
    <p:sldId id="262" r:id="rId4"/>
    <p:sldId id="261" r:id="rId5"/>
    <p:sldId id="258" r:id="rId6"/>
    <p:sldId id="264" r:id="rId7"/>
    <p:sldId id="269" r:id="rId8"/>
    <p:sldId id="270" r:id="rId9"/>
    <p:sldId id="271" r:id="rId10"/>
    <p:sldId id="283" r:id="rId11"/>
    <p:sldId id="268" r:id="rId12"/>
    <p:sldId id="284" r:id="rId13"/>
    <p:sldId id="287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5" r:id="rId23"/>
    <p:sldId id="28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221E"/>
    <a:srgbClr val="28FF89"/>
    <a:srgbClr val="143530"/>
    <a:srgbClr val="D81D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6"/>
  </p:normalViewPr>
  <p:slideViewPr>
    <p:cSldViewPr snapToGrid="0">
      <p:cViewPr>
        <p:scale>
          <a:sx n="73" d="100"/>
          <a:sy n="73" d="100"/>
        </p:scale>
        <p:origin x="2072" y="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F4BB2-6B23-BDCF-0929-8FE009D9C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EA938D-C067-A5FF-18B3-96DAC6BFE3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CAD25-E8BC-3382-2789-4018302A3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9D56-0594-C640-A9B2-8917BB03FAD8}" type="datetimeFigureOut">
              <a:rPr lang="en-US" smtClean="0"/>
              <a:t>2/1/24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F8CEC-4C13-8C0E-6C9B-FCD7C8BB7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69DE1-D9F7-01FF-4494-3270FB4DD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A609D-5EB5-F744-9B04-BFDB6F56C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17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8C850-3ABC-86A2-0136-F2D48B1F7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DCEB43-E0E8-9B67-2F48-37F6F6BC99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1E3A0-DA1C-AB02-8E8C-1446FB796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9D56-0594-C640-A9B2-8917BB03FAD8}" type="datetimeFigureOut">
              <a:rPr lang="en-US" smtClean="0"/>
              <a:t>2/1/24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02A20-499A-BCEE-21CE-67992E3A2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CA749-5A71-46C2-1789-F389DC0AD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A609D-5EB5-F744-9B04-BFDB6F56C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225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843983-833D-2893-F536-12035F0B49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6769C1-3716-A89A-A766-78E2E56D02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8E661-D3CE-C81F-E779-C99DAF01F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9D56-0594-C640-A9B2-8917BB03FAD8}" type="datetimeFigureOut">
              <a:rPr lang="en-US" smtClean="0"/>
              <a:t>2/1/24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9D7FD-663F-239C-822E-41D136586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59FCF0-6201-3436-63FA-BA60C88FE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A609D-5EB5-F744-9B04-BFDB6F56C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901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6EC44-D31F-5268-85ED-DD730041A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018A9-031F-FD5A-CF09-9BE8C9B18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4D5DB-698F-3F92-3B26-AB743D78B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9D56-0594-C640-A9B2-8917BB03FAD8}" type="datetimeFigureOut">
              <a:rPr lang="en-US" smtClean="0"/>
              <a:t>2/1/24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C0523-5F69-5DB1-31BB-84D523107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4C118-F811-745A-19B9-314E18407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A609D-5EB5-F744-9B04-BFDB6F56C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282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02905-AF76-F522-62AE-DA8F10FCE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E3DA01-0AC7-08AD-096C-FE72B8D88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CFF8F-9B06-8EB1-0528-BB8730CD7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9D56-0594-C640-A9B2-8917BB03FAD8}" type="datetimeFigureOut">
              <a:rPr lang="en-US" smtClean="0"/>
              <a:t>2/1/24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C9F84-D7BE-45DC-A88E-60F41BB70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DCC503-29C0-2D3A-1DE6-042E390A2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A609D-5EB5-F744-9B04-BFDB6F56C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714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14FCC-863C-4FC3-2EB4-1AA84D417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4E37E-ED60-4863-854C-F9DA0B1018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9D0C97-0B67-06DB-570A-25E1DB0240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450595-B7CD-6466-939D-436267984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9D56-0594-C640-A9B2-8917BB03FAD8}" type="datetimeFigureOut">
              <a:rPr lang="en-US" smtClean="0"/>
              <a:t>2/1/24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9BF897-45DF-EF9C-8974-66AFEDBF2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128820-9F73-0D73-A120-32E1BA8E2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A609D-5EB5-F744-9B04-BFDB6F56C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547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1FFBC-7F35-5855-021D-BD403E2D3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7DCC84-222F-A681-973B-108F9884C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924826-DD7E-BAB1-3F54-D438FE2555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501C20-34C3-03FB-C1D4-E30B8A1897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E406E9-7B26-6C94-42A8-F30D53C9CC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E6DE69-64A6-BB24-A06A-8DCB8B94C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9D56-0594-C640-A9B2-8917BB03FAD8}" type="datetimeFigureOut">
              <a:rPr lang="en-US" smtClean="0"/>
              <a:t>2/1/24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97ED98-1C4D-1DDA-C9C3-1A493401D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D31B21-E235-1DE9-69B2-E9F16FDA1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A609D-5EB5-F744-9B04-BFDB6F56C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632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9BB01-4CBC-F016-3326-1565355F8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B43495-32AA-0ABB-4819-44BE7A53E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9D56-0594-C640-A9B2-8917BB03FAD8}" type="datetimeFigureOut">
              <a:rPr lang="en-US" smtClean="0"/>
              <a:t>2/1/24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34E4A3-64E5-C315-A916-C2BE7C496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6DD2C8-E159-69DC-6187-2BDBABB5E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A609D-5EB5-F744-9B04-BFDB6F56C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512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88BFD8-228D-9027-E1BE-F9975235B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9D56-0594-C640-A9B2-8917BB03FAD8}" type="datetimeFigureOut">
              <a:rPr lang="en-US" smtClean="0"/>
              <a:t>2/1/24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E27F03-C2CE-429F-4938-27D5B8F87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96F77F-F197-73D0-7985-E34176666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A609D-5EB5-F744-9B04-BFDB6F56C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77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C525B-C871-83A0-0D9D-32889DDE5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DF3FE-2B80-1AF3-F545-69DE4BCB0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2D305F-83D4-42EB-5D05-85816625AC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2B3E57-0E16-8539-5A13-C8F19698D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9D56-0594-C640-A9B2-8917BB03FAD8}" type="datetimeFigureOut">
              <a:rPr lang="en-US" smtClean="0"/>
              <a:t>2/1/24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58D7ED-3900-A207-E904-2C669AC9F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6D21D9-3E7B-2DAF-E8CA-F56F78B18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A609D-5EB5-F744-9B04-BFDB6F56C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701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E6E78-763C-E695-3179-45BD437E8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F5DBAA-1510-D442-BDCA-48BFB99315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768F7F-8539-739E-DD8A-59A88F5BC1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CA9208-8FBE-E2D2-D768-BF5AD5089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9D56-0594-C640-A9B2-8917BB03FAD8}" type="datetimeFigureOut">
              <a:rPr lang="en-US" smtClean="0"/>
              <a:t>2/1/24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93D6F5-BE22-2190-6E5C-D21BCF53E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492FB7-40FE-EEAF-1D0C-9463ED20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A609D-5EB5-F744-9B04-BFDB6F56C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445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6CBD35-0ADE-3AFF-E7FA-359678D0A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103A4A-FDF4-7A0A-0E74-F487306D4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08886-A767-97F4-8E90-98F461F2AB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C9D56-0594-C640-A9B2-8917BB03FAD8}" type="datetimeFigureOut">
              <a:rPr lang="en-US" smtClean="0"/>
              <a:t>2/1/24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58EC8D-6564-B964-9571-375F4AF56D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5DBB7-A1A4-45FE-30BA-FC39023EC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A609D-5EB5-F744-9B04-BFDB6F56C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04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38026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38026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38026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38026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theatre-pn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38026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allpaperset.com/texture-background-wallpaper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allpaperset.com/texture-background-wallpaper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38026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38026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38026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38026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38026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38026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38026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2AE4616-670D-A65E-F0E0-17370E7325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63260" y="0"/>
            <a:ext cx="12255260" cy="68949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445718-804F-D695-9738-460645F97A25}"/>
              </a:ext>
            </a:extLst>
          </p:cNvPr>
          <p:cNvSpPr txBox="1"/>
          <p:nvPr/>
        </p:nvSpPr>
        <p:spPr>
          <a:xfrm>
            <a:off x="0" y="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r>
              <a:rPr lang="en-US" sz="4000" dirty="0"/>
              <a:t>	</a:t>
            </a:r>
            <a:endParaRPr lang="en-US" sz="40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342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2AE4616-670D-A65E-F0E0-17370E7325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63260" y="0"/>
            <a:ext cx="12255260" cy="68949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445718-804F-D695-9738-460645F97A25}"/>
              </a:ext>
            </a:extLst>
          </p:cNvPr>
          <p:cNvSpPr txBox="1"/>
          <p:nvPr/>
        </p:nvSpPr>
        <p:spPr>
          <a:xfrm>
            <a:off x="0" y="0"/>
            <a:ext cx="12192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r>
              <a:rPr lang="en-US" sz="4000" dirty="0"/>
              <a:t>	</a:t>
            </a:r>
          </a:p>
          <a:p>
            <a:endParaRPr lang="en-US" sz="4000" b="1" dirty="0">
              <a:latin typeface="Cambria" panose="02040503050406030204" pitchFamily="18" charset="0"/>
            </a:endParaRPr>
          </a:p>
          <a:p>
            <a:endParaRPr lang="en-US" sz="4000" b="1" dirty="0">
              <a:latin typeface="Cambria" panose="02040503050406030204" pitchFamily="18" charset="0"/>
            </a:endParaRPr>
          </a:p>
          <a:p>
            <a:r>
              <a:rPr lang="en-US" sz="6000" b="1" dirty="0">
                <a:latin typeface="Cambria" panose="02040503050406030204" pitchFamily="18" charset="0"/>
              </a:rPr>
              <a:t>	BABYLON</a:t>
            </a:r>
          </a:p>
          <a:p>
            <a:r>
              <a:rPr lang="en-US" sz="6000" b="1" dirty="0">
                <a:latin typeface="Cambria" panose="02040503050406030204" pitchFamily="18" charset="0"/>
              </a:rPr>
              <a:t>	</a:t>
            </a:r>
            <a:endParaRPr lang="en-US" sz="4000" b="1" dirty="0">
              <a:latin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EB1C96-83CD-255D-108E-239B6C8948BE}"/>
              </a:ext>
            </a:extLst>
          </p:cNvPr>
          <p:cNvSpPr txBox="1"/>
          <p:nvPr/>
        </p:nvSpPr>
        <p:spPr>
          <a:xfrm>
            <a:off x="6096000" y="2236721"/>
            <a:ext cx="6096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/>
              <a:t>	Daniel</a:t>
            </a:r>
          </a:p>
          <a:p>
            <a:r>
              <a:rPr lang="en-US" sz="4800" b="1" i="1" dirty="0"/>
              <a:t>Taken captive 606 </a:t>
            </a:r>
            <a:r>
              <a:rPr lang="en-US" sz="4800" b="1" i="1" dirty="0" err="1"/>
              <a:t>b.c.</a:t>
            </a:r>
            <a:endParaRPr lang="en-US" sz="4800" b="1" i="1" dirty="0"/>
          </a:p>
          <a:p>
            <a:r>
              <a:rPr lang="en-US" sz="4800" b="1" i="1" dirty="0"/>
              <a:t>    14 </a:t>
            </a:r>
            <a:r>
              <a:rPr lang="en-US" sz="4800" b="1" i="1" dirty="0" err="1"/>
              <a:t>yrs</a:t>
            </a:r>
            <a:r>
              <a:rPr lang="en-US" sz="4800" b="1" i="1" dirty="0"/>
              <a:t> old </a:t>
            </a:r>
            <a:r>
              <a:rPr lang="en-US" sz="4800" b="1" dirty="0"/>
              <a:t> </a:t>
            </a:r>
            <a:endParaRPr lang="en-US" sz="4800" dirty="0"/>
          </a:p>
          <a:p>
            <a:r>
              <a:rPr lang="en-US" sz="4800" dirty="0"/>
              <a:t>  </a:t>
            </a:r>
            <a:endParaRPr lang="en-US" sz="48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868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2AE4616-670D-A65E-F0E0-17370E7325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63260" y="0"/>
            <a:ext cx="12255260" cy="68949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445718-804F-D695-9738-460645F97A25}"/>
              </a:ext>
            </a:extLst>
          </p:cNvPr>
          <p:cNvSpPr txBox="1"/>
          <p:nvPr/>
        </p:nvSpPr>
        <p:spPr>
          <a:xfrm>
            <a:off x="0" y="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r>
              <a:rPr lang="en-US" sz="4000" dirty="0"/>
              <a:t>	</a:t>
            </a:r>
            <a:endParaRPr lang="en-US" sz="4000" b="1" dirty="0">
              <a:latin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8ECD6C-76C1-A23C-6255-4A199F297DE0}"/>
              </a:ext>
            </a:extLst>
          </p:cNvPr>
          <p:cNvSpPr txBox="1"/>
          <p:nvPr/>
        </p:nvSpPr>
        <p:spPr>
          <a:xfrm>
            <a:off x="1214203" y="1015663"/>
            <a:ext cx="942881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BIG CASLON MEDIUM" panose="02000603090000020003" pitchFamily="2" charset="-79"/>
                <a:cs typeface="BIG CASLON MEDIUM" panose="02000603090000020003" pitchFamily="2" charset="-79"/>
              </a:rPr>
              <a:t>Daniel</a:t>
            </a:r>
          </a:p>
          <a:p>
            <a:pPr algn="ctr"/>
            <a:r>
              <a:rPr lang="en-US" sz="4000" i="1" dirty="0">
                <a:latin typeface="Cambria" panose="02040503050406030204" pitchFamily="18" charset="0"/>
              </a:rPr>
              <a:t>620 </a:t>
            </a:r>
            <a:r>
              <a:rPr lang="en-US" sz="4000" i="1" dirty="0" err="1">
                <a:latin typeface="Cambria" panose="02040503050406030204" pitchFamily="18" charset="0"/>
              </a:rPr>
              <a:t>b.c.</a:t>
            </a:r>
            <a:r>
              <a:rPr lang="en-US" sz="4000" i="1" dirty="0">
                <a:latin typeface="Cambria" panose="02040503050406030204" pitchFamily="18" charset="0"/>
              </a:rPr>
              <a:t> – 536 </a:t>
            </a:r>
            <a:r>
              <a:rPr lang="en-US" sz="4000" i="1" dirty="0" err="1">
                <a:latin typeface="Cambria" panose="02040503050406030204" pitchFamily="18" charset="0"/>
              </a:rPr>
              <a:t>b.c.</a:t>
            </a:r>
            <a:endParaRPr lang="en-US" sz="4000" i="1" dirty="0">
              <a:latin typeface="Cambria" panose="02040503050406030204" pitchFamily="18" charset="0"/>
            </a:endParaRPr>
          </a:p>
          <a:p>
            <a:pPr algn="ctr"/>
            <a:endParaRPr lang="en-US" sz="4000" dirty="0">
              <a:latin typeface="Cambria" panose="02040503050406030204" pitchFamily="18" charset="0"/>
            </a:endParaRPr>
          </a:p>
          <a:p>
            <a:pPr algn="ctr"/>
            <a:r>
              <a:rPr lang="en-US" sz="5400" dirty="0">
                <a:latin typeface="Cambria" panose="02040503050406030204" pitchFamily="18" charset="0"/>
              </a:rPr>
              <a:t>live 84 years</a:t>
            </a:r>
          </a:p>
          <a:p>
            <a:pPr algn="ctr"/>
            <a:r>
              <a:rPr lang="en-US" sz="5400" dirty="0">
                <a:latin typeface="Cambria" panose="02040503050406030204" pitchFamily="18" charset="0"/>
              </a:rPr>
              <a:t>70 years in a foreign land </a:t>
            </a:r>
          </a:p>
        </p:txBody>
      </p:sp>
    </p:spTree>
    <p:extLst>
      <p:ext uri="{BB962C8B-B14F-4D97-AF65-F5344CB8AC3E}">
        <p14:creationId xmlns:p14="http://schemas.microsoft.com/office/powerpoint/2010/main" val="3322502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2AE4616-670D-A65E-F0E0-17370E7325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63260" y="0"/>
            <a:ext cx="12255260" cy="68949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445718-804F-D695-9738-460645F97A25}"/>
              </a:ext>
            </a:extLst>
          </p:cNvPr>
          <p:cNvSpPr txBox="1"/>
          <p:nvPr/>
        </p:nvSpPr>
        <p:spPr>
          <a:xfrm>
            <a:off x="0" y="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r>
              <a:rPr lang="en-US" sz="4000" dirty="0"/>
              <a:t>	</a:t>
            </a:r>
            <a:endParaRPr lang="en-US" sz="4000" b="1" dirty="0">
              <a:latin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8ECD6C-76C1-A23C-6255-4A199F297DE0}"/>
              </a:ext>
            </a:extLst>
          </p:cNvPr>
          <p:cNvSpPr txBox="1"/>
          <p:nvPr/>
        </p:nvSpPr>
        <p:spPr>
          <a:xfrm>
            <a:off x="1214203" y="1015663"/>
            <a:ext cx="942881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BIG CASLON MEDIUM" panose="02000603090000020003" pitchFamily="2" charset="-79"/>
                <a:cs typeface="BIG CASLON MEDIUM" panose="02000603090000020003" pitchFamily="2" charset="-79"/>
              </a:rPr>
              <a:t>Daniel</a:t>
            </a:r>
          </a:p>
          <a:p>
            <a:pPr algn="ctr"/>
            <a:r>
              <a:rPr lang="en-US" sz="4000" dirty="0">
                <a:latin typeface="Cambria" panose="02040503050406030204" pitchFamily="18" charset="0"/>
              </a:rPr>
              <a:t>620 </a:t>
            </a:r>
            <a:r>
              <a:rPr lang="en-US" sz="4000" dirty="0" err="1">
                <a:latin typeface="Cambria" panose="02040503050406030204" pitchFamily="18" charset="0"/>
              </a:rPr>
              <a:t>b.c.</a:t>
            </a:r>
            <a:r>
              <a:rPr lang="en-US" sz="4000" dirty="0">
                <a:latin typeface="Cambria" panose="02040503050406030204" pitchFamily="18" charset="0"/>
              </a:rPr>
              <a:t> – 536 </a:t>
            </a:r>
            <a:r>
              <a:rPr lang="en-US" sz="4000" dirty="0" err="1">
                <a:latin typeface="Cambria" panose="02040503050406030204" pitchFamily="18" charset="0"/>
              </a:rPr>
              <a:t>b.c.</a:t>
            </a:r>
            <a:endParaRPr lang="en-US" sz="4000" dirty="0">
              <a:latin typeface="Cambria" panose="02040503050406030204" pitchFamily="18" charset="0"/>
            </a:endParaRPr>
          </a:p>
          <a:p>
            <a:pPr algn="ctr"/>
            <a:endParaRPr lang="en-US" sz="4000" dirty="0">
              <a:latin typeface="Cambria" panose="02040503050406030204" pitchFamily="18" charset="0"/>
            </a:endParaRPr>
          </a:p>
          <a:p>
            <a:pPr algn="ctr"/>
            <a:r>
              <a:rPr lang="en-US" sz="6000" dirty="0">
                <a:latin typeface="Cambria" panose="02040503050406030204" pitchFamily="18" charset="0"/>
              </a:rPr>
              <a:t>70 years with a front row </a:t>
            </a:r>
          </a:p>
          <a:p>
            <a:pPr algn="ctr"/>
            <a:r>
              <a:rPr lang="en-US" sz="6000" dirty="0">
                <a:latin typeface="Cambria" panose="02040503050406030204" pitchFamily="18" charset="0"/>
              </a:rPr>
              <a:t>seat to world history</a:t>
            </a:r>
          </a:p>
        </p:txBody>
      </p:sp>
    </p:spTree>
    <p:extLst>
      <p:ext uri="{BB962C8B-B14F-4D97-AF65-F5344CB8AC3E}">
        <p14:creationId xmlns:p14="http://schemas.microsoft.com/office/powerpoint/2010/main" val="3834785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0BC6AA8-8103-9F86-9F48-563C84124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" y="-175846"/>
            <a:ext cx="12119069" cy="101684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D55E6D7-A25F-E267-4236-47E40EF0F757}"/>
              </a:ext>
            </a:extLst>
          </p:cNvPr>
          <p:cNvSpPr txBox="1"/>
          <p:nvPr/>
        </p:nvSpPr>
        <p:spPr>
          <a:xfrm>
            <a:off x="3766038" y="1490008"/>
            <a:ext cx="46599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FF00"/>
                </a:solidFill>
              </a:rPr>
              <a:t>Battles between the Princes of the   	nations</a:t>
            </a:r>
          </a:p>
          <a:p>
            <a:endParaRPr lang="en-US" sz="4800" dirty="0">
              <a:solidFill>
                <a:srgbClr val="FFFF00"/>
              </a:solidFill>
            </a:endParaRPr>
          </a:p>
          <a:p>
            <a:r>
              <a:rPr lang="en-US" sz="4800" dirty="0">
                <a:solidFill>
                  <a:srgbClr val="FFFF00"/>
                </a:solidFill>
              </a:rPr>
              <a:t>  Kingdoms to 	  	  come</a:t>
            </a:r>
          </a:p>
        </p:txBody>
      </p:sp>
    </p:spTree>
    <p:extLst>
      <p:ext uri="{BB962C8B-B14F-4D97-AF65-F5344CB8AC3E}">
        <p14:creationId xmlns:p14="http://schemas.microsoft.com/office/powerpoint/2010/main" val="3490290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561A48-FAF0-5D27-A330-4AB2F8C97D67}"/>
              </a:ext>
            </a:extLst>
          </p:cNvPr>
          <p:cNvSpPr txBox="1"/>
          <p:nvPr/>
        </p:nvSpPr>
        <p:spPr>
          <a:xfrm>
            <a:off x="0" y="0"/>
            <a:ext cx="12192000" cy="7171194"/>
          </a:xfrm>
          <a:prstGeom prst="rect">
            <a:avLst/>
          </a:prstGeom>
          <a:solidFill>
            <a:srgbClr val="0C221E"/>
          </a:solidFill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r>
              <a:rPr lang="en-US" sz="4000" dirty="0"/>
              <a:t>  	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</a:rPr>
              <a:t>DANIEL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 = </a:t>
            </a:r>
            <a:r>
              <a:rPr lang="en-US" sz="40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“God is my judge”</a:t>
            </a:r>
          </a:p>
          <a:p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		</a:t>
            </a:r>
          </a:p>
          <a:p>
            <a:endParaRPr lang="en-US" sz="40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endParaRPr lang="en-US" sz="40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endParaRPr lang="en-US" sz="40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endParaRPr lang="en-US" sz="40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endParaRPr lang="en-US" sz="40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endParaRPr lang="en-US" sz="40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endParaRPr lang="en-US" sz="40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endParaRPr lang="en-US" sz="40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61670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561A48-FAF0-5D27-A330-4AB2F8C97D67}"/>
              </a:ext>
            </a:extLst>
          </p:cNvPr>
          <p:cNvSpPr txBox="1"/>
          <p:nvPr/>
        </p:nvSpPr>
        <p:spPr>
          <a:xfrm>
            <a:off x="0" y="0"/>
            <a:ext cx="12192000" cy="6863417"/>
          </a:xfrm>
          <a:prstGeom prst="rect">
            <a:avLst/>
          </a:prstGeom>
          <a:solidFill>
            <a:srgbClr val="0C221E"/>
          </a:solidFill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r>
              <a:rPr lang="en-US" sz="4000" dirty="0"/>
              <a:t>  	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</a:rPr>
              <a:t>DANIEL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 = </a:t>
            </a:r>
            <a:r>
              <a:rPr lang="en-US" sz="40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“God is my judge”</a:t>
            </a:r>
          </a:p>
          <a:p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		</a:t>
            </a:r>
            <a:r>
              <a:rPr lang="en-US" sz="4000" dirty="0">
                <a:solidFill>
                  <a:srgbClr val="28FF89"/>
                </a:solidFill>
                <a:latin typeface="Cambria" panose="02040503050406030204" pitchFamily="18" charset="0"/>
              </a:rPr>
              <a:t>Belteshazzar 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= </a:t>
            </a:r>
            <a:r>
              <a:rPr lang="en-US" sz="4000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mbria" panose="02040503050406030204" pitchFamily="18" charset="0"/>
              </a:rPr>
              <a:t>Bel is my judge</a:t>
            </a:r>
          </a:p>
          <a:p>
            <a:endParaRPr lang="en-US" sz="20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  	</a:t>
            </a:r>
            <a:endParaRPr lang="en-US" sz="40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endParaRPr lang="en-US" sz="40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endParaRPr lang="en-US" sz="40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endParaRPr lang="en-US" sz="40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endParaRPr lang="en-US" sz="40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endParaRPr lang="en-US" sz="40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endParaRPr lang="en-US" sz="40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05292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561A48-FAF0-5D27-A330-4AB2F8C97D67}"/>
              </a:ext>
            </a:extLst>
          </p:cNvPr>
          <p:cNvSpPr txBox="1"/>
          <p:nvPr/>
        </p:nvSpPr>
        <p:spPr>
          <a:xfrm>
            <a:off x="0" y="0"/>
            <a:ext cx="12192000" cy="6863417"/>
          </a:xfrm>
          <a:prstGeom prst="rect">
            <a:avLst/>
          </a:prstGeom>
          <a:solidFill>
            <a:srgbClr val="0C221E"/>
          </a:solidFill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r>
              <a:rPr lang="en-US" sz="4000" dirty="0"/>
              <a:t>  	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</a:rPr>
              <a:t>DANIEL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 = </a:t>
            </a:r>
            <a:r>
              <a:rPr lang="en-US" sz="40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“God is my judge”</a:t>
            </a:r>
          </a:p>
          <a:p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		</a:t>
            </a:r>
            <a:r>
              <a:rPr lang="en-US" sz="4000" dirty="0">
                <a:solidFill>
                  <a:srgbClr val="28FF89"/>
                </a:solidFill>
                <a:latin typeface="Cambria" panose="02040503050406030204" pitchFamily="18" charset="0"/>
              </a:rPr>
              <a:t>Belteshazzar 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= </a:t>
            </a:r>
            <a:r>
              <a:rPr lang="en-US" sz="4000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mbria" panose="02040503050406030204" pitchFamily="18" charset="0"/>
              </a:rPr>
              <a:t>Bel is my judge</a:t>
            </a:r>
          </a:p>
          <a:p>
            <a:endParaRPr lang="en-US" sz="20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  	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</a:rPr>
              <a:t>HANANIAH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 = </a:t>
            </a:r>
            <a:r>
              <a:rPr lang="en-US" sz="40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“Under God’s grace”</a:t>
            </a:r>
          </a:p>
          <a:p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		</a:t>
            </a:r>
            <a:endParaRPr lang="en-US" sz="4000" dirty="0">
              <a:solidFill>
                <a:srgbClr val="28FF89"/>
              </a:solidFill>
              <a:latin typeface="Cambria" panose="02040503050406030204" pitchFamily="18" charset="0"/>
            </a:endParaRPr>
          </a:p>
          <a:p>
            <a:endParaRPr lang="en-US" sz="4000" dirty="0">
              <a:solidFill>
                <a:srgbClr val="28FF89"/>
              </a:solidFill>
              <a:latin typeface="Cambria" panose="02040503050406030204" pitchFamily="18" charset="0"/>
            </a:endParaRPr>
          </a:p>
          <a:p>
            <a:endParaRPr lang="en-US" sz="4000" dirty="0">
              <a:solidFill>
                <a:srgbClr val="28FF89"/>
              </a:solidFill>
              <a:latin typeface="Cambria" panose="02040503050406030204" pitchFamily="18" charset="0"/>
            </a:endParaRPr>
          </a:p>
          <a:p>
            <a:endParaRPr lang="en-US" sz="4000" dirty="0">
              <a:solidFill>
                <a:srgbClr val="28FF89"/>
              </a:solidFill>
              <a:latin typeface="Cambria" panose="02040503050406030204" pitchFamily="18" charset="0"/>
            </a:endParaRPr>
          </a:p>
          <a:p>
            <a:endParaRPr lang="en-US" sz="4000" dirty="0">
              <a:solidFill>
                <a:srgbClr val="28FF89"/>
              </a:solidFill>
              <a:latin typeface="Cambria" panose="02040503050406030204" pitchFamily="18" charset="0"/>
            </a:endParaRPr>
          </a:p>
          <a:p>
            <a:endParaRPr lang="en-US" sz="4000" dirty="0">
              <a:solidFill>
                <a:srgbClr val="28FF89"/>
              </a:solidFill>
              <a:latin typeface="Cambria" panose="02040503050406030204" pitchFamily="18" charset="0"/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39745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561A48-FAF0-5D27-A330-4AB2F8C97D67}"/>
              </a:ext>
            </a:extLst>
          </p:cNvPr>
          <p:cNvSpPr txBox="1"/>
          <p:nvPr/>
        </p:nvSpPr>
        <p:spPr>
          <a:xfrm>
            <a:off x="0" y="0"/>
            <a:ext cx="12192000" cy="7171194"/>
          </a:xfrm>
          <a:prstGeom prst="rect">
            <a:avLst/>
          </a:prstGeom>
          <a:solidFill>
            <a:srgbClr val="0C221E"/>
          </a:solidFill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r>
              <a:rPr lang="en-US" sz="4000" dirty="0"/>
              <a:t>  	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</a:rPr>
              <a:t>DANIEL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 = </a:t>
            </a:r>
            <a:r>
              <a:rPr lang="en-US" sz="40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“God is my judge”</a:t>
            </a:r>
          </a:p>
          <a:p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		</a:t>
            </a:r>
            <a:r>
              <a:rPr lang="en-US" sz="4000" dirty="0">
                <a:solidFill>
                  <a:srgbClr val="28FF89"/>
                </a:solidFill>
                <a:latin typeface="Cambria" panose="02040503050406030204" pitchFamily="18" charset="0"/>
              </a:rPr>
              <a:t>Belteshazzar 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= </a:t>
            </a:r>
            <a:r>
              <a:rPr lang="en-US" sz="4000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mbria" panose="02040503050406030204" pitchFamily="18" charset="0"/>
              </a:rPr>
              <a:t>Bel is my judge</a:t>
            </a:r>
          </a:p>
          <a:p>
            <a:endParaRPr lang="en-US" sz="20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  	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</a:rPr>
              <a:t>HANANIAH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 = </a:t>
            </a:r>
            <a:r>
              <a:rPr lang="en-US" sz="40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“Under God’s grace”</a:t>
            </a:r>
          </a:p>
          <a:p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		</a:t>
            </a:r>
            <a:r>
              <a:rPr lang="en-US" sz="4000" dirty="0">
                <a:solidFill>
                  <a:srgbClr val="28FF89"/>
                </a:solidFill>
                <a:latin typeface="Cambria" panose="02040503050406030204" pitchFamily="18" charset="0"/>
              </a:rPr>
              <a:t>Shadrach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 = </a:t>
            </a:r>
            <a:r>
              <a:rPr lang="en-US" sz="4000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mbria" panose="02040503050406030204" pitchFamily="18" charset="0"/>
              </a:rPr>
              <a:t>Under Aku’s command</a:t>
            </a:r>
          </a:p>
          <a:p>
            <a:endParaRPr lang="en-US" sz="20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  	</a:t>
            </a:r>
            <a:endParaRPr lang="en-US" sz="40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endParaRPr lang="en-US" sz="40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endParaRPr lang="en-US" sz="40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endParaRPr lang="en-US" sz="40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endParaRPr lang="en-US" sz="40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85017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561A48-FAF0-5D27-A330-4AB2F8C97D67}"/>
              </a:ext>
            </a:extLst>
          </p:cNvPr>
          <p:cNvSpPr txBox="1"/>
          <p:nvPr/>
        </p:nvSpPr>
        <p:spPr>
          <a:xfrm>
            <a:off x="0" y="0"/>
            <a:ext cx="12192000" cy="7171194"/>
          </a:xfrm>
          <a:prstGeom prst="rect">
            <a:avLst/>
          </a:prstGeom>
          <a:solidFill>
            <a:srgbClr val="0C221E"/>
          </a:solidFill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r>
              <a:rPr lang="en-US" sz="4000" dirty="0"/>
              <a:t>  	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</a:rPr>
              <a:t>DANIEL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 = </a:t>
            </a:r>
            <a:r>
              <a:rPr lang="en-US" sz="40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“God is my judge”</a:t>
            </a:r>
          </a:p>
          <a:p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		</a:t>
            </a:r>
            <a:r>
              <a:rPr lang="en-US" sz="4000" dirty="0">
                <a:solidFill>
                  <a:srgbClr val="28FF89"/>
                </a:solidFill>
                <a:latin typeface="Cambria" panose="02040503050406030204" pitchFamily="18" charset="0"/>
              </a:rPr>
              <a:t>Belteshazzar 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= </a:t>
            </a:r>
            <a:r>
              <a:rPr lang="en-US" sz="4000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mbria" panose="02040503050406030204" pitchFamily="18" charset="0"/>
              </a:rPr>
              <a:t>Bel is my judge</a:t>
            </a:r>
          </a:p>
          <a:p>
            <a:endParaRPr lang="en-US" sz="20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  	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</a:rPr>
              <a:t>HANANIAH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 = </a:t>
            </a:r>
            <a:r>
              <a:rPr lang="en-US" sz="40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“Under God’s grace”</a:t>
            </a:r>
          </a:p>
          <a:p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		</a:t>
            </a:r>
            <a:r>
              <a:rPr lang="en-US" sz="4000" dirty="0">
                <a:solidFill>
                  <a:srgbClr val="28FF89"/>
                </a:solidFill>
                <a:latin typeface="Cambria" panose="02040503050406030204" pitchFamily="18" charset="0"/>
              </a:rPr>
              <a:t>Shadrach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 = </a:t>
            </a:r>
            <a:r>
              <a:rPr lang="en-US" sz="4000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mbria" panose="02040503050406030204" pitchFamily="18" charset="0"/>
              </a:rPr>
              <a:t>Under Aku’s command</a:t>
            </a:r>
          </a:p>
          <a:p>
            <a:endParaRPr lang="en-US" sz="20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  	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</a:rPr>
              <a:t>MISHAEL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 = </a:t>
            </a:r>
            <a:r>
              <a:rPr lang="en-US" sz="40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“Who is what God is?”</a:t>
            </a:r>
          </a:p>
          <a:p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		</a:t>
            </a:r>
            <a:endParaRPr lang="en-US" sz="4000" dirty="0">
              <a:solidFill>
                <a:srgbClr val="28FF89"/>
              </a:solidFill>
              <a:latin typeface="Cambria" panose="02040503050406030204" pitchFamily="18" charset="0"/>
            </a:endParaRPr>
          </a:p>
          <a:p>
            <a:endParaRPr lang="en-US" sz="4000" dirty="0">
              <a:solidFill>
                <a:srgbClr val="28FF89"/>
              </a:solidFill>
              <a:latin typeface="Cambria" panose="02040503050406030204" pitchFamily="18" charset="0"/>
            </a:endParaRPr>
          </a:p>
          <a:p>
            <a:endParaRPr lang="en-US" sz="4000" dirty="0">
              <a:solidFill>
                <a:srgbClr val="28FF89"/>
              </a:solidFill>
              <a:latin typeface="Cambria" panose="02040503050406030204" pitchFamily="18" charset="0"/>
            </a:endParaRPr>
          </a:p>
          <a:p>
            <a:endParaRPr lang="en-US" sz="4000" dirty="0">
              <a:solidFill>
                <a:srgbClr val="28FF89"/>
              </a:solidFill>
              <a:latin typeface="Cambria" panose="02040503050406030204" pitchFamily="18" charset="0"/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66938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561A48-FAF0-5D27-A330-4AB2F8C97D67}"/>
              </a:ext>
            </a:extLst>
          </p:cNvPr>
          <p:cNvSpPr txBox="1"/>
          <p:nvPr/>
        </p:nvSpPr>
        <p:spPr>
          <a:xfrm>
            <a:off x="0" y="0"/>
            <a:ext cx="12192000" cy="6863417"/>
          </a:xfrm>
          <a:prstGeom prst="rect">
            <a:avLst/>
          </a:prstGeom>
          <a:solidFill>
            <a:srgbClr val="0C221E"/>
          </a:solidFill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r>
              <a:rPr lang="en-US" sz="4000" dirty="0"/>
              <a:t>  	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</a:rPr>
              <a:t>DANIEL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 = </a:t>
            </a:r>
            <a:r>
              <a:rPr lang="en-US" sz="40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“God is my judge”</a:t>
            </a:r>
          </a:p>
          <a:p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		</a:t>
            </a:r>
            <a:r>
              <a:rPr lang="en-US" sz="4000" dirty="0">
                <a:solidFill>
                  <a:srgbClr val="28FF89"/>
                </a:solidFill>
                <a:latin typeface="Cambria" panose="02040503050406030204" pitchFamily="18" charset="0"/>
              </a:rPr>
              <a:t>Belteshazzar 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= </a:t>
            </a:r>
            <a:r>
              <a:rPr lang="en-US" sz="4000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mbria" panose="02040503050406030204" pitchFamily="18" charset="0"/>
              </a:rPr>
              <a:t>Bel is my judge</a:t>
            </a:r>
          </a:p>
          <a:p>
            <a:endParaRPr lang="en-US" sz="20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  	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</a:rPr>
              <a:t>HANANIAH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 = </a:t>
            </a:r>
            <a:r>
              <a:rPr lang="en-US" sz="40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“Under God’s grace”</a:t>
            </a:r>
          </a:p>
          <a:p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		</a:t>
            </a:r>
            <a:r>
              <a:rPr lang="en-US" sz="4000" dirty="0">
                <a:solidFill>
                  <a:srgbClr val="28FF89"/>
                </a:solidFill>
                <a:latin typeface="Cambria" panose="02040503050406030204" pitchFamily="18" charset="0"/>
              </a:rPr>
              <a:t>Shadrach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 = </a:t>
            </a:r>
            <a:r>
              <a:rPr lang="en-US" sz="4000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mbria" panose="02040503050406030204" pitchFamily="18" charset="0"/>
              </a:rPr>
              <a:t>Under Aku’s command</a:t>
            </a:r>
          </a:p>
          <a:p>
            <a:endParaRPr lang="en-US" sz="20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  	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</a:rPr>
              <a:t>MISHAEL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 = </a:t>
            </a:r>
            <a:r>
              <a:rPr lang="en-US" sz="40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“Who is what God is?”</a:t>
            </a:r>
          </a:p>
          <a:p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		</a:t>
            </a:r>
            <a:r>
              <a:rPr lang="en-US" sz="4000" dirty="0">
                <a:solidFill>
                  <a:srgbClr val="28FF89"/>
                </a:solidFill>
                <a:latin typeface="Cambria" panose="02040503050406030204" pitchFamily="18" charset="0"/>
              </a:rPr>
              <a:t>Meshach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 = </a:t>
            </a:r>
            <a:r>
              <a:rPr lang="en-US" sz="4000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mbria" panose="02040503050406030204" pitchFamily="18" charset="0"/>
              </a:rPr>
              <a:t>Who is what Aku is?</a:t>
            </a:r>
          </a:p>
          <a:p>
            <a:endParaRPr lang="en-US" sz="20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  	</a:t>
            </a:r>
            <a:endParaRPr lang="en-US" sz="40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endParaRPr lang="en-US" sz="40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0263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2AE4616-670D-A65E-F0E0-17370E7325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63260" y="0"/>
            <a:ext cx="12255260" cy="68949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445718-804F-D695-9738-460645F97A25}"/>
              </a:ext>
            </a:extLst>
          </p:cNvPr>
          <p:cNvSpPr txBox="1"/>
          <p:nvPr/>
        </p:nvSpPr>
        <p:spPr>
          <a:xfrm>
            <a:off x="0" y="0"/>
            <a:ext cx="12192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r>
              <a:rPr lang="en-US" sz="4000" dirty="0"/>
              <a:t>	</a:t>
            </a:r>
            <a:r>
              <a:rPr lang="en-US" sz="6000" b="1" dirty="0">
                <a:latin typeface="Cambria" panose="02040503050406030204" pitchFamily="18" charset="0"/>
              </a:rPr>
              <a:t>EGYPT</a:t>
            </a:r>
          </a:p>
          <a:p>
            <a:r>
              <a:rPr lang="en-US" sz="6000" b="1" dirty="0">
                <a:latin typeface="Cambria" panose="02040503050406030204" pitchFamily="18" charset="0"/>
              </a:rPr>
              <a:t>	ASSYRIA</a:t>
            </a:r>
          </a:p>
          <a:p>
            <a:r>
              <a:rPr lang="en-US" sz="6000" b="1" dirty="0">
                <a:latin typeface="Cambria" panose="02040503050406030204" pitchFamily="18" charset="0"/>
              </a:rPr>
              <a:t>	BABYLON</a:t>
            </a:r>
          </a:p>
          <a:p>
            <a:r>
              <a:rPr lang="en-US" sz="6000" b="1" dirty="0">
                <a:latin typeface="Cambria" panose="02040503050406030204" pitchFamily="18" charset="0"/>
              </a:rPr>
              <a:t>	PERSIA</a:t>
            </a:r>
          </a:p>
          <a:p>
            <a:r>
              <a:rPr lang="en-US" sz="6000" b="1" dirty="0">
                <a:latin typeface="Cambria" panose="02040503050406030204" pitchFamily="18" charset="0"/>
              </a:rPr>
              <a:t>	GREECE</a:t>
            </a:r>
          </a:p>
          <a:p>
            <a:r>
              <a:rPr lang="en-US" sz="6000" b="1" dirty="0">
                <a:latin typeface="Cambria" panose="02040503050406030204" pitchFamily="18" charset="0"/>
              </a:rPr>
              <a:t>	ROME</a:t>
            </a:r>
          </a:p>
          <a:p>
            <a:endParaRPr lang="en-US" sz="40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806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561A48-FAF0-5D27-A330-4AB2F8C97D67}"/>
              </a:ext>
            </a:extLst>
          </p:cNvPr>
          <p:cNvSpPr txBox="1"/>
          <p:nvPr/>
        </p:nvSpPr>
        <p:spPr>
          <a:xfrm>
            <a:off x="0" y="0"/>
            <a:ext cx="12192000" cy="7478970"/>
          </a:xfrm>
          <a:prstGeom prst="rect">
            <a:avLst/>
          </a:prstGeom>
          <a:solidFill>
            <a:srgbClr val="0C221E"/>
          </a:solidFill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r>
              <a:rPr lang="en-US" sz="4000" dirty="0"/>
              <a:t>  	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</a:rPr>
              <a:t>DANIEL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 = </a:t>
            </a:r>
            <a:r>
              <a:rPr lang="en-US" sz="40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“God is my judge”</a:t>
            </a:r>
          </a:p>
          <a:p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		</a:t>
            </a:r>
            <a:r>
              <a:rPr lang="en-US" sz="4000" dirty="0">
                <a:solidFill>
                  <a:srgbClr val="28FF89"/>
                </a:solidFill>
                <a:latin typeface="Cambria" panose="02040503050406030204" pitchFamily="18" charset="0"/>
              </a:rPr>
              <a:t>Belteshazzar 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= </a:t>
            </a:r>
            <a:r>
              <a:rPr lang="en-US" sz="4000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mbria" panose="02040503050406030204" pitchFamily="18" charset="0"/>
              </a:rPr>
              <a:t>Bel is my judge</a:t>
            </a:r>
          </a:p>
          <a:p>
            <a:endParaRPr lang="en-US" sz="20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  	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</a:rPr>
              <a:t>HANANIAH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 = </a:t>
            </a:r>
            <a:r>
              <a:rPr lang="en-US" sz="40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“Under God’s grace”</a:t>
            </a:r>
          </a:p>
          <a:p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		</a:t>
            </a:r>
            <a:r>
              <a:rPr lang="en-US" sz="4000" dirty="0">
                <a:solidFill>
                  <a:srgbClr val="28FF89"/>
                </a:solidFill>
                <a:latin typeface="Cambria" panose="02040503050406030204" pitchFamily="18" charset="0"/>
              </a:rPr>
              <a:t>Shadrach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 = </a:t>
            </a:r>
            <a:r>
              <a:rPr lang="en-US" sz="4000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mbria" panose="02040503050406030204" pitchFamily="18" charset="0"/>
              </a:rPr>
              <a:t>Under Aku’s command</a:t>
            </a:r>
          </a:p>
          <a:p>
            <a:endParaRPr lang="en-US" sz="20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  	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</a:rPr>
              <a:t>MISHAEL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 = </a:t>
            </a:r>
            <a:r>
              <a:rPr lang="en-US" sz="40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“Who is what God is?”</a:t>
            </a:r>
          </a:p>
          <a:p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		</a:t>
            </a:r>
            <a:r>
              <a:rPr lang="en-US" sz="4000" dirty="0">
                <a:solidFill>
                  <a:srgbClr val="28FF89"/>
                </a:solidFill>
                <a:latin typeface="Cambria" panose="02040503050406030204" pitchFamily="18" charset="0"/>
              </a:rPr>
              <a:t>Meshach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 = </a:t>
            </a:r>
            <a:r>
              <a:rPr lang="en-US" sz="4000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mbria" panose="02040503050406030204" pitchFamily="18" charset="0"/>
              </a:rPr>
              <a:t>Who is what Aku is?</a:t>
            </a:r>
          </a:p>
          <a:p>
            <a:endParaRPr lang="en-US" sz="20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  	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</a:rPr>
              <a:t>AZARIAH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 = </a:t>
            </a:r>
            <a:r>
              <a:rPr lang="en-US" sz="40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“Servant of God”</a:t>
            </a:r>
          </a:p>
          <a:p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		</a:t>
            </a:r>
            <a:endParaRPr lang="en-US" sz="4000" dirty="0">
              <a:solidFill>
                <a:srgbClr val="28FF89"/>
              </a:solidFill>
              <a:latin typeface="Cambria" panose="02040503050406030204" pitchFamily="18" charset="0"/>
            </a:endParaRPr>
          </a:p>
          <a:p>
            <a:endParaRPr lang="en-US" sz="4000" i="1" dirty="0">
              <a:solidFill>
                <a:schemeClr val="accent4">
                  <a:lumMod val="20000"/>
                  <a:lumOff val="80000"/>
                </a:schemeClr>
              </a:solidFill>
              <a:latin typeface="Cambria" panose="02040503050406030204" pitchFamily="18" charset="0"/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896330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561A48-FAF0-5D27-A330-4AB2F8C97D67}"/>
              </a:ext>
            </a:extLst>
          </p:cNvPr>
          <p:cNvSpPr txBox="1"/>
          <p:nvPr/>
        </p:nvSpPr>
        <p:spPr>
          <a:xfrm>
            <a:off x="0" y="0"/>
            <a:ext cx="12192000" cy="6863417"/>
          </a:xfrm>
          <a:prstGeom prst="rect">
            <a:avLst/>
          </a:prstGeom>
          <a:solidFill>
            <a:srgbClr val="0C221E"/>
          </a:solidFill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r>
              <a:rPr lang="en-US" sz="4000" dirty="0"/>
              <a:t>  	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</a:rPr>
              <a:t>DANIEL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 = </a:t>
            </a:r>
            <a:r>
              <a:rPr lang="en-US" sz="40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“God is my judge”</a:t>
            </a:r>
          </a:p>
          <a:p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		</a:t>
            </a:r>
            <a:r>
              <a:rPr lang="en-US" sz="4000" dirty="0">
                <a:solidFill>
                  <a:srgbClr val="28FF89"/>
                </a:solidFill>
                <a:latin typeface="Cambria" panose="02040503050406030204" pitchFamily="18" charset="0"/>
              </a:rPr>
              <a:t>Belteshazzar 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= </a:t>
            </a:r>
            <a:r>
              <a:rPr lang="en-US" sz="4000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mbria" panose="02040503050406030204" pitchFamily="18" charset="0"/>
              </a:rPr>
              <a:t>Bel is my judge</a:t>
            </a:r>
          </a:p>
          <a:p>
            <a:endParaRPr lang="en-US" sz="20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  	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</a:rPr>
              <a:t>HANANIAH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 = </a:t>
            </a:r>
            <a:r>
              <a:rPr lang="en-US" sz="40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“Under God’s grace”</a:t>
            </a:r>
          </a:p>
          <a:p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		</a:t>
            </a:r>
            <a:r>
              <a:rPr lang="en-US" sz="4000" dirty="0">
                <a:solidFill>
                  <a:srgbClr val="28FF89"/>
                </a:solidFill>
                <a:latin typeface="Cambria" panose="02040503050406030204" pitchFamily="18" charset="0"/>
              </a:rPr>
              <a:t>Shadrach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 = </a:t>
            </a:r>
            <a:r>
              <a:rPr lang="en-US" sz="4000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mbria" panose="02040503050406030204" pitchFamily="18" charset="0"/>
              </a:rPr>
              <a:t>Under Aku’s command</a:t>
            </a:r>
          </a:p>
          <a:p>
            <a:endParaRPr lang="en-US" sz="20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  	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</a:rPr>
              <a:t>MISHAEL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 = </a:t>
            </a:r>
            <a:r>
              <a:rPr lang="en-US" sz="40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“Who is what God is?”</a:t>
            </a:r>
          </a:p>
          <a:p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		</a:t>
            </a:r>
            <a:r>
              <a:rPr lang="en-US" sz="4000" dirty="0">
                <a:solidFill>
                  <a:srgbClr val="28FF89"/>
                </a:solidFill>
                <a:latin typeface="Cambria" panose="02040503050406030204" pitchFamily="18" charset="0"/>
              </a:rPr>
              <a:t>Meshach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 = </a:t>
            </a:r>
            <a:r>
              <a:rPr lang="en-US" sz="4000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mbria" panose="02040503050406030204" pitchFamily="18" charset="0"/>
              </a:rPr>
              <a:t>Who is what Aku is?</a:t>
            </a:r>
          </a:p>
          <a:p>
            <a:endParaRPr lang="en-US" sz="20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  	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</a:rPr>
              <a:t>AZARIAH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 = </a:t>
            </a:r>
            <a:r>
              <a:rPr lang="en-US" sz="40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“Servant of God”</a:t>
            </a:r>
          </a:p>
          <a:p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		</a:t>
            </a:r>
            <a:r>
              <a:rPr lang="en-US" sz="4000" dirty="0">
                <a:solidFill>
                  <a:srgbClr val="28FF89"/>
                </a:solidFill>
                <a:latin typeface="Cambria" panose="02040503050406030204" pitchFamily="18" charset="0"/>
              </a:rPr>
              <a:t>Abednego 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= </a:t>
            </a:r>
            <a:r>
              <a:rPr lang="en-US" sz="4000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mbria" panose="02040503050406030204" pitchFamily="18" charset="0"/>
              </a:rPr>
              <a:t>Servant of Nego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728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E44949-6908-DAAB-8DE4-A17F53FAFB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49901" y="-1"/>
            <a:ext cx="12341902" cy="76128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A9F5B7-39FB-6A24-11F2-7263C95C9313}"/>
              </a:ext>
            </a:extLst>
          </p:cNvPr>
          <p:cNvSpPr txBox="1"/>
          <p:nvPr/>
        </p:nvSpPr>
        <p:spPr>
          <a:xfrm>
            <a:off x="1738859" y="1948721"/>
            <a:ext cx="8754256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They drew a line</a:t>
            </a:r>
          </a:p>
        </p:txBody>
      </p:sp>
    </p:spTree>
    <p:extLst>
      <p:ext uri="{BB962C8B-B14F-4D97-AF65-F5344CB8AC3E}">
        <p14:creationId xmlns:p14="http://schemas.microsoft.com/office/powerpoint/2010/main" val="21471204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E44949-6908-DAAB-8DE4-A17F53FAFB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49901" y="-1"/>
            <a:ext cx="12341902" cy="76128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A9F5B7-39FB-6A24-11F2-7263C95C9313}"/>
              </a:ext>
            </a:extLst>
          </p:cNvPr>
          <p:cNvSpPr txBox="1"/>
          <p:nvPr/>
        </p:nvSpPr>
        <p:spPr>
          <a:xfrm>
            <a:off x="1738859" y="1948721"/>
            <a:ext cx="8754256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They drew a line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87FE69-3436-F674-C7D6-3C787917762E}"/>
              </a:ext>
            </a:extLst>
          </p:cNvPr>
          <p:cNvSpPr txBox="1"/>
          <p:nvPr/>
        </p:nvSpPr>
        <p:spPr>
          <a:xfrm>
            <a:off x="1738859" y="3552669"/>
            <a:ext cx="8754256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 </a:t>
            </a:r>
            <a:r>
              <a:rPr lang="en-US" sz="6000" dirty="0">
                <a:solidFill>
                  <a:srgbClr val="FFC000"/>
                </a:solidFill>
              </a:rPr>
              <a:t>… and didn’t move it</a:t>
            </a:r>
          </a:p>
        </p:txBody>
      </p:sp>
    </p:spTree>
    <p:extLst>
      <p:ext uri="{BB962C8B-B14F-4D97-AF65-F5344CB8AC3E}">
        <p14:creationId xmlns:p14="http://schemas.microsoft.com/office/powerpoint/2010/main" val="1420521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2AE4616-670D-A65E-F0E0-17370E7325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63260" y="0"/>
            <a:ext cx="12255260" cy="68949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445718-804F-D695-9738-460645F97A25}"/>
              </a:ext>
            </a:extLst>
          </p:cNvPr>
          <p:cNvSpPr txBox="1"/>
          <p:nvPr/>
        </p:nvSpPr>
        <p:spPr>
          <a:xfrm>
            <a:off x="0" y="0"/>
            <a:ext cx="12192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r>
              <a:rPr lang="en-US" sz="4000" dirty="0"/>
              <a:t>	</a:t>
            </a:r>
            <a:r>
              <a:rPr lang="en-US" sz="6000" b="1" dirty="0">
                <a:solidFill>
                  <a:srgbClr val="0070C0"/>
                </a:solidFill>
                <a:latin typeface="Cambria" panose="02040503050406030204" pitchFamily="18" charset="0"/>
              </a:rPr>
              <a:t>E</a:t>
            </a:r>
            <a:r>
              <a:rPr lang="en-US" sz="6000" b="1" dirty="0">
                <a:latin typeface="Cambria" panose="02040503050406030204" pitchFamily="18" charset="0"/>
              </a:rPr>
              <a:t>GYPT</a:t>
            </a:r>
          </a:p>
          <a:p>
            <a:r>
              <a:rPr lang="en-US" sz="6000" b="1" dirty="0">
                <a:latin typeface="Cambria" panose="02040503050406030204" pitchFamily="18" charset="0"/>
              </a:rPr>
              <a:t>	</a:t>
            </a:r>
            <a:r>
              <a:rPr lang="en-US" sz="6000" b="1" dirty="0">
                <a:solidFill>
                  <a:srgbClr val="0070C0"/>
                </a:solidFill>
                <a:latin typeface="Cambria" panose="02040503050406030204" pitchFamily="18" charset="0"/>
              </a:rPr>
              <a:t>A</a:t>
            </a:r>
            <a:r>
              <a:rPr lang="en-US" sz="6000" b="1" dirty="0">
                <a:latin typeface="Cambria" panose="02040503050406030204" pitchFamily="18" charset="0"/>
              </a:rPr>
              <a:t>SSYRIA</a:t>
            </a:r>
          </a:p>
          <a:p>
            <a:r>
              <a:rPr lang="en-US" sz="6000" b="1" dirty="0">
                <a:latin typeface="Cambria" panose="02040503050406030204" pitchFamily="18" charset="0"/>
              </a:rPr>
              <a:t>	</a:t>
            </a:r>
            <a:r>
              <a:rPr lang="en-US" sz="6000" b="1" dirty="0">
                <a:solidFill>
                  <a:srgbClr val="0070C0"/>
                </a:solidFill>
                <a:latin typeface="Cambria" panose="02040503050406030204" pitchFamily="18" charset="0"/>
              </a:rPr>
              <a:t>B</a:t>
            </a:r>
            <a:r>
              <a:rPr lang="en-US" sz="6000" b="1" dirty="0">
                <a:latin typeface="Cambria" panose="02040503050406030204" pitchFamily="18" charset="0"/>
              </a:rPr>
              <a:t>ABYLON</a:t>
            </a:r>
          </a:p>
          <a:p>
            <a:r>
              <a:rPr lang="en-US" sz="6000" b="1">
                <a:latin typeface="Cambria" panose="02040503050406030204" pitchFamily="18" charset="0"/>
              </a:rPr>
              <a:t>	</a:t>
            </a:r>
            <a:r>
              <a:rPr lang="en-US" sz="6000" b="1">
                <a:solidFill>
                  <a:srgbClr val="0070C0"/>
                </a:solidFill>
                <a:latin typeface="Cambria" panose="02040503050406030204" pitchFamily="18" charset="0"/>
              </a:rPr>
              <a:t>P</a:t>
            </a:r>
            <a:r>
              <a:rPr lang="en-US" sz="6000" b="1">
                <a:latin typeface="Cambria" panose="02040503050406030204" pitchFamily="18" charset="0"/>
              </a:rPr>
              <a:t>ERSIA</a:t>
            </a:r>
            <a:endParaRPr lang="en-US" sz="6000" b="1" dirty="0">
              <a:latin typeface="Cambria" panose="02040503050406030204" pitchFamily="18" charset="0"/>
            </a:endParaRPr>
          </a:p>
          <a:p>
            <a:r>
              <a:rPr lang="en-US" sz="6000" b="1" dirty="0">
                <a:latin typeface="Cambria" panose="02040503050406030204" pitchFamily="18" charset="0"/>
              </a:rPr>
              <a:t>	</a:t>
            </a:r>
            <a:r>
              <a:rPr lang="en-US" sz="6000" b="1" dirty="0">
                <a:solidFill>
                  <a:srgbClr val="0070C0"/>
                </a:solidFill>
                <a:latin typeface="Cambria" panose="02040503050406030204" pitchFamily="18" charset="0"/>
              </a:rPr>
              <a:t>G</a:t>
            </a:r>
            <a:r>
              <a:rPr lang="en-US" sz="6000" b="1" dirty="0">
                <a:latin typeface="Cambria" panose="02040503050406030204" pitchFamily="18" charset="0"/>
              </a:rPr>
              <a:t>REECE</a:t>
            </a:r>
          </a:p>
          <a:p>
            <a:r>
              <a:rPr lang="en-US" sz="6000" b="1" dirty="0">
                <a:latin typeface="Cambria" panose="02040503050406030204" pitchFamily="18" charset="0"/>
              </a:rPr>
              <a:t>	</a:t>
            </a:r>
            <a:r>
              <a:rPr lang="en-US" sz="6000" b="1" dirty="0">
                <a:solidFill>
                  <a:srgbClr val="0070C0"/>
                </a:solidFill>
                <a:latin typeface="Cambria" panose="02040503050406030204" pitchFamily="18" charset="0"/>
              </a:rPr>
              <a:t>R</a:t>
            </a:r>
            <a:r>
              <a:rPr lang="en-US" sz="6000" b="1" dirty="0">
                <a:latin typeface="Cambria" panose="02040503050406030204" pitchFamily="18" charset="0"/>
              </a:rPr>
              <a:t>OME</a:t>
            </a:r>
          </a:p>
          <a:p>
            <a:endParaRPr lang="en-US" sz="40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807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2AE4616-670D-A65E-F0E0-17370E7325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63260" y="0"/>
            <a:ext cx="12255260" cy="68949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445718-804F-D695-9738-460645F97A25}"/>
              </a:ext>
            </a:extLst>
          </p:cNvPr>
          <p:cNvSpPr txBox="1"/>
          <p:nvPr/>
        </p:nvSpPr>
        <p:spPr>
          <a:xfrm>
            <a:off x="0" y="0"/>
            <a:ext cx="12192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r>
              <a:rPr lang="en-US" sz="4000" dirty="0"/>
              <a:t>	</a:t>
            </a:r>
            <a:r>
              <a:rPr lang="en-US" sz="6000" b="1" dirty="0">
                <a:solidFill>
                  <a:srgbClr val="0070C0"/>
                </a:solidFill>
                <a:latin typeface="Cambria" panose="02040503050406030204" pitchFamily="18" charset="0"/>
              </a:rPr>
              <a:t>E</a:t>
            </a:r>
            <a:r>
              <a:rPr lang="en-US" sz="6000" b="1" dirty="0">
                <a:latin typeface="Cambria" panose="02040503050406030204" pitchFamily="18" charset="0"/>
              </a:rPr>
              <a:t>GYPT</a:t>
            </a:r>
          </a:p>
          <a:p>
            <a:r>
              <a:rPr lang="en-US" sz="6000" b="1" dirty="0">
                <a:latin typeface="Cambria" panose="02040503050406030204" pitchFamily="18" charset="0"/>
              </a:rPr>
              <a:t>	</a:t>
            </a:r>
            <a:r>
              <a:rPr lang="en-US" sz="6000" b="1" dirty="0">
                <a:solidFill>
                  <a:srgbClr val="0070C0"/>
                </a:solidFill>
                <a:latin typeface="Cambria" panose="02040503050406030204" pitchFamily="18" charset="0"/>
              </a:rPr>
              <a:t>A</a:t>
            </a:r>
            <a:r>
              <a:rPr lang="en-US" sz="6000" b="1" dirty="0">
                <a:latin typeface="Cambria" panose="02040503050406030204" pitchFamily="18" charset="0"/>
              </a:rPr>
              <a:t>SSYRIA</a:t>
            </a:r>
          </a:p>
          <a:p>
            <a:r>
              <a:rPr lang="en-US" sz="6000" b="1" dirty="0">
                <a:latin typeface="Cambria" panose="02040503050406030204" pitchFamily="18" charset="0"/>
              </a:rPr>
              <a:t>	</a:t>
            </a:r>
            <a:r>
              <a:rPr lang="en-US" sz="6000" b="1" dirty="0">
                <a:solidFill>
                  <a:srgbClr val="0070C0"/>
                </a:solidFill>
                <a:latin typeface="Cambria" panose="02040503050406030204" pitchFamily="18" charset="0"/>
              </a:rPr>
              <a:t>B</a:t>
            </a:r>
            <a:r>
              <a:rPr lang="en-US" sz="6000" b="1" dirty="0">
                <a:latin typeface="Cambria" panose="02040503050406030204" pitchFamily="18" charset="0"/>
              </a:rPr>
              <a:t>ABYLON</a:t>
            </a:r>
          </a:p>
          <a:p>
            <a:r>
              <a:rPr lang="en-US" sz="6000" b="1" dirty="0">
                <a:latin typeface="Cambria" panose="02040503050406030204" pitchFamily="18" charset="0"/>
              </a:rPr>
              <a:t>	</a:t>
            </a:r>
            <a:r>
              <a:rPr lang="en-US" sz="6000" b="1" dirty="0">
                <a:solidFill>
                  <a:srgbClr val="0070C0"/>
                </a:solidFill>
                <a:latin typeface="Cambria" panose="02040503050406030204" pitchFamily="18" charset="0"/>
              </a:rPr>
              <a:t>M</a:t>
            </a:r>
            <a:r>
              <a:rPr lang="en-US" sz="6000" b="1" dirty="0">
                <a:latin typeface="Cambria" panose="02040503050406030204" pitchFamily="18" charset="0"/>
              </a:rPr>
              <a:t>EDO/</a:t>
            </a:r>
            <a:r>
              <a:rPr lang="en-US" sz="6000" b="1" dirty="0">
                <a:solidFill>
                  <a:srgbClr val="0070C0"/>
                </a:solidFill>
                <a:latin typeface="Cambria" panose="02040503050406030204" pitchFamily="18" charset="0"/>
              </a:rPr>
              <a:t>P</a:t>
            </a:r>
            <a:r>
              <a:rPr lang="en-US" sz="6000" b="1" dirty="0">
                <a:latin typeface="Cambria" panose="02040503050406030204" pitchFamily="18" charset="0"/>
              </a:rPr>
              <a:t>ERSIA</a:t>
            </a:r>
          </a:p>
          <a:p>
            <a:r>
              <a:rPr lang="en-US" sz="6000" b="1" dirty="0">
                <a:latin typeface="Cambria" panose="02040503050406030204" pitchFamily="18" charset="0"/>
              </a:rPr>
              <a:t>	</a:t>
            </a:r>
            <a:r>
              <a:rPr lang="en-US" sz="6000" b="1" dirty="0">
                <a:solidFill>
                  <a:srgbClr val="0070C0"/>
                </a:solidFill>
                <a:latin typeface="Cambria" panose="02040503050406030204" pitchFamily="18" charset="0"/>
              </a:rPr>
              <a:t>G</a:t>
            </a:r>
            <a:r>
              <a:rPr lang="en-US" sz="6000" b="1" dirty="0">
                <a:latin typeface="Cambria" panose="02040503050406030204" pitchFamily="18" charset="0"/>
              </a:rPr>
              <a:t>REECE</a:t>
            </a:r>
          </a:p>
          <a:p>
            <a:r>
              <a:rPr lang="en-US" sz="6000" b="1" dirty="0">
                <a:latin typeface="Cambria" panose="02040503050406030204" pitchFamily="18" charset="0"/>
              </a:rPr>
              <a:t>	</a:t>
            </a:r>
            <a:r>
              <a:rPr lang="en-US" sz="6000" b="1" dirty="0">
                <a:solidFill>
                  <a:srgbClr val="0070C0"/>
                </a:solidFill>
                <a:latin typeface="Cambria" panose="02040503050406030204" pitchFamily="18" charset="0"/>
              </a:rPr>
              <a:t>R</a:t>
            </a:r>
            <a:r>
              <a:rPr lang="en-US" sz="6000" b="1" dirty="0">
                <a:latin typeface="Cambria" panose="02040503050406030204" pitchFamily="18" charset="0"/>
              </a:rPr>
              <a:t>OME</a:t>
            </a:r>
          </a:p>
          <a:p>
            <a:endParaRPr lang="en-US" sz="40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817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2AE4616-670D-A65E-F0E0-17370E7325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63260" y="0"/>
            <a:ext cx="12255260" cy="68949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445718-804F-D695-9738-460645F97A25}"/>
              </a:ext>
            </a:extLst>
          </p:cNvPr>
          <p:cNvSpPr txBox="1"/>
          <p:nvPr/>
        </p:nvSpPr>
        <p:spPr>
          <a:xfrm>
            <a:off x="0" y="0"/>
            <a:ext cx="12192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r>
              <a:rPr lang="en-US" sz="4000" dirty="0"/>
              <a:t>	</a:t>
            </a:r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E</a:t>
            </a:r>
            <a:r>
              <a:rPr lang="en-US" sz="6000" b="1" dirty="0">
                <a:latin typeface="Cambria" panose="02040503050406030204" pitchFamily="18" charset="0"/>
              </a:rPr>
              <a:t>GYPT	- </a:t>
            </a:r>
            <a:r>
              <a:rPr lang="en-US" sz="6000" dirty="0">
                <a:latin typeface="Cambria" panose="02040503050406030204" pitchFamily="18" charset="0"/>
              </a:rPr>
              <a:t>Israelites delivered</a:t>
            </a:r>
          </a:p>
          <a:p>
            <a:r>
              <a:rPr lang="en-US" sz="6000" b="1" dirty="0">
                <a:latin typeface="Cambria" panose="02040503050406030204" pitchFamily="18" charset="0"/>
              </a:rPr>
              <a:t>	</a:t>
            </a:r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A</a:t>
            </a:r>
            <a:r>
              <a:rPr lang="en-US" sz="6000" b="1" dirty="0">
                <a:latin typeface="Cambria" panose="02040503050406030204" pitchFamily="18" charset="0"/>
              </a:rPr>
              <a:t>SSYRIA </a:t>
            </a:r>
            <a:endParaRPr lang="en-US" sz="6000" dirty="0">
              <a:latin typeface="Cambria" panose="02040503050406030204" pitchFamily="18" charset="0"/>
            </a:endParaRPr>
          </a:p>
          <a:p>
            <a:r>
              <a:rPr lang="en-US" sz="6000" b="1" dirty="0">
                <a:latin typeface="Cambria" panose="02040503050406030204" pitchFamily="18" charset="0"/>
              </a:rPr>
              <a:t>	</a:t>
            </a:r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B</a:t>
            </a:r>
            <a:r>
              <a:rPr lang="en-US" sz="6000" b="1" dirty="0">
                <a:latin typeface="Cambria" panose="02040503050406030204" pitchFamily="18" charset="0"/>
              </a:rPr>
              <a:t>ABYLON</a:t>
            </a:r>
          </a:p>
          <a:p>
            <a:r>
              <a:rPr lang="en-US" sz="6000" b="1" dirty="0">
                <a:latin typeface="Cambria" panose="02040503050406030204" pitchFamily="18" charset="0"/>
              </a:rPr>
              <a:t>	</a:t>
            </a:r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M</a:t>
            </a:r>
            <a:r>
              <a:rPr lang="en-US" sz="6000" b="1" dirty="0">
                <a:latin typeface="Cambria" panose="02040503050406030204" pitchFamily="18" charset="0"/>
              </a:rPr>
              <a:t>EDO/</a:t>
            </a:r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P</a:t>
            </a:r>
            <a:r>
              <a:rPr lang="en-US" sz="6000" b="1" dirty="0">
                <a:latin typeface="Cambria" panose="02040503050406030204" pitchFamily="18" charset="0"/>
              </a:rPr>
              <a:t>ERSIA</a:t>
            </a:r>
          </a:p>
          <a:p>
            <a:r>
              <a:rPr lang="en-US" sz="6000" b="1" dirty="0">
                <a:latin typeface="Cambria" panose="02040503050406030204" pitchFamily="18" charset="0"/>
              </a:rPr>
              <a:t>	</a:t>
            </a:r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G</a:t>
            </a:r>
            <a:r>
              <a:rPr lang="en-US" sz="6000" b="1" dirty="0">
                <a:latin typeface="Cambria" panose="02040503050406030204" pitchFamily="18" charset="0"/>
              </a:rPr>
              <a:t>REECE </a:t>
            </a:r>
            <a:endParaRPr lang="en-US" sz="6000" dirty="0">
              <a:latin typeface="Cambria" panose="02040503050406030204" pitchFamily="18" charset="0"/>
            </a:endParaRPr>
          </a:p>
          <a:p>
            <a:r>
              <a:rPr lang="en-US" sz="6000" b="1" dirty="0">
                <a:latin typeface="Cambria" panose="02040503050406030204" pitchFamily="18" charset="0"/>
              </a:rPr>
              <a:t>	</a:t>
            </a:r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R</a:t>
            </a:r>
            <a:r>
              <a:rPr lang="en-US" sz="6000" b="1" dirty="0">
                <a:latin typeface="Cambria" panose="02040503050406030204" pitchFamily="18" charset="0"/>
              </a:rPr>
              <a:t>OME </a:t>
            </a:r>
          </a:p>
          <a:p>
            <a:endParaRPr lang="en-US" sz="40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100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2AE4616-670D-A65E-F0E0-17370E7325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63260" y="0"/>
            <a:ext cx="12255260" cy="68949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445718-804F-D695-9738-460645F97A25}"/>
              </a:ext>
            </a:extLst>
          </p:cNvPr>
          <p:cNvSpPr txBox="1"/>
          <p:nvPr/>
        </p:nvSpPr>
        <p:spPr>
          <a:xfrm>
            <a:off x="0" y="0"/>
            <a:ext cx="12192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r>
              <a:rPr lang="en-US" sz="4000" dirty="0"/>
              <a:t>	</a:t>
            </a:r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E</a:t>
            </a:r>
            <a:r>
              <a:rPr lang="en-US" sz="6000" b="1" dirty="0">
                <a:latin typeface="Cambria" panose="02040503050406030204" pitchFamily="18" charset="0"/>
              </a:rPr>
              <a:t>GYPT	- </a:t>
            </a:r>
            <a:r>
              <a:rPr lang="en-US" sz="6000" dirty="0">
                <a:latin typeface="Cambria" panose="02040503050406030204" pitchFamily="18" charset="0"/>
              </a:rPr>
              <a:t>Israelites delivered</a:t>
            </a:r>
          </a:p>
          <a:p>
            <a:r>
              <a:rPr lang="en-US" sz="6000" b="1" dirty="0">
                <a:latin typeface="Cambria" panose="02040503050406030204" pitchFamily="18" charset="0"/>
              </a:rPr>
              <a:t>	</a:t>
            </a:r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A</a:t>
            </a:r>
            <a:r>
              <a:rPr lang="en-US" sz="6000" b="1" dirty="0">
                <a:latin typeface="Cambria" panose="02040503050406030204" pitchFamily="18" charset="0"/>
              </a:rPr>
              <a:t>SSYRIA – </a:t>
            </a:r>
            <a:r>
              <a:rPr lang="en-US" sz="6000" dirty="0">
                <a:latin typeface="Cambria" panose="02040503050406030204" pitchFamily="18" charset="0"/>
              </a:rPr>
              <a:t>Capture 10 tribes</a:t>
            </a:r>
          </a:p>
          <a:p>
            <a:r>
              <a:rPr lang="en-US" sz="6000" b="1" dirty="0">
                <a:latin typeface="Cambria" panose="02040503050406030204" pitchFamily="18" charset="0"/>
              </a:rPr>
              <a:t>	</a:t>
            </a:r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B</a:t>
            </a:r>
            <a:r>
              <a:rPr lang="en-US" sz="6000" b="1" dirty="0">
                <a:latin typeface="Cambria" panose="02040503050406030204" pitchFamily="18" charset="0"/>
              </a:rPr>
              <a:t>ABYLON</a:t>
            </a:r>
          </a:p>
          <a:p>
            <a:r>
              <a:rPr lang="en-US" sz="6000" b="1" dirty="0">
                <a:latin typeface="Cambria" panose="02040503050406030204" pitchFamily="18" charset="0"/>
              </a:rPr>
              <a:t>	</a:t>
            </a:r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M</a:t>
            </a:r>
            <a:r>
              <a:rPr lang="en-US" sz="6000" b="1" dirty="0">
                <a:latin typeface="Cambria" panose="02040503050406030204" pitchFamily="18" charset="0"/>
              </a:rPr>
              <a:t>EDO/</a:t>
            </a:r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P</a:t>
            </a:r>
            <a:r>
              <a:rPr lang="en-US" sz="6000" b="1" dirty="0">
                <a:latin typeface="Cambria" panose="02040503050406030204" pitchFamily="18" charset="0"/>
              </a:rPr>
              <a:t>ERSIA</a:t>
            </a:r>
          </a:p>
          <a:p>
            <a:r>
              <a:rPr lang="en-US" sz="6000" b="1" dirty="0">
                <a:latin typeface="Cambria" panose="02040503050406030204" pitchFamily="18" charset="0"/>
              </a:rPr>
              <a:t>	</a:t>
            </a:r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G</a:t>
            </a:r>
            <a:r>
              <a:rPr lang="en-US" sz="6000" b="1" dirty="0">
                <a:latin typeface="Cambria" panose="02040503050406030204" pitchFamily="18" charset="0"/>
              </a:rPr>
              <a:t>REECE  </a:t>
            </a:r>
            <a:endParaRPr lang="en-US" sz="6000" dirty="0">
              <a:latin typeface="Cambria" panose="02040503050406030204" pitchFamily="18" charset="0"/>
            </a:endParaRPr>
          </a:p>
          <a:p>
            <a:r>
              <a:rPr lang="en-US" sz="6000" b="1" dirty="0">
                <a:latin typeface="Cambria" panose="02040503050406030204" pitchFamily="18" charset="0"/>
              </a:rPr>
              <a:t>	</a:t>
            </a:r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R</a:t>
            </a:r>
            <a:r>
              <a:rPr lang="en-US" sz="6000" b="1" dirty="0">
                <a:latin typeface="Cambria" panose="02040503050406030204" pitchFamily="18" charset="0"/>
              </a:rPr>
              <a:t>OME </a:t>
            </a:r>
          </a:p>
          <a:p>
            <a:endParaRPr lang="en-US" sz="40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47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2AE4616-670D-A65E-F0E0-17370E7325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63260" y="0"/>
            <a:ext cx="12255260" cy="68949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445718-804F-D695-9738-460645F97A25}"/>
              </a:ext>
            </a:extLst>
          </p:cNvPr>
          <p:cNvSpPr txBox="1"/>
          <p:nvPr/>
        </p:nvSpPr>
        <p:spPr>
          <a:xfrm>
            <a:off x="0" y="0"/>
            <a:ext cx="12192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r>
              <a:rPr lang="en-US" sz="4000" dirty="0"/>
              <a:t>	</a:t>
            </a:r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E</a:t>
            </a:r>
            <a:r>
              <a:rPr lang="en-US" sz="6000" b="1" dirty="0">
                <a:latin typeface="Cambria" panose="02040503050406030204" pitchFamily="18" charset="0"/>
              </a:rPr>
              <a:t>GYPT	- </a:t>
            </a:r>
            <a:r>
              <a:rPr lang="en-US" sz="6000" dirty="0">
                <a:latin typeface="Cambria" panose="02040503050406030204" pitchFamily="18" charset="0"/>
              </a:rPr>
              <a:t>Israelites delivered</a:t>
            </a:r>
          </a:p>
          <a:p>
            <a:r>
              <a:rPr lang="en-US" sz="6000" b="1" dirty="0">
                <a:latin typeface="Cambria" panose="02040503050406030204" pitchFamily="18" charset="0"/>
              </a:rPr>
              <a:t>	</a:t>
            </a:r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A</a:t>
            </a:r>
            <a:r>
              <a:rPr lang="en-US" sz="6000" b="1" dirty="0">
                <a:latin typeface="Cambria" panose="02040503050406030204" pitchFamily="18" charset="0"/>
              </a:rPr>
              <a:t>SSYRIA – </a:t>
            </a:r>
            <a:r>
              <a:rPr lang="en-US" sz="6000" dirty="0">
                <a:latin typeface="Cambria" panose="02040503050406030204" pitchFamily="18" charset="0"/>
              </a:rPr>
              <a:t>Capture 10 tribes</a:t>
            </a:r>
          </a:p>
          <a:p>
            <a:r>
              <a:rPr lang="en-US" sz="6000" b="1" dirty="0">
                <a:latin typeface="Cambria" panose="02040503050406030204" pitchFamily="18" charset="0"/>
              </a:rPr>
              <a:t>	</a:t>
            </a:r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B</a:t>
            </a:r>
            <a:r>
              <a:rPr lang="en-US" sz="6000" b="1" dirty="0">
                <a:latin typeface="Cambria" panose="02040503050406030204" pitchFamily="18" charset="0"/>
              </a:rPr>
              <a:t>ABYLON</a:t>
            </a:r>
          </a:p>
          <a:p>
            <a:r>
              <a:rPr lang="en-US" sz="6000" b="1" dirty="0">
                <a:latin typeface="Cambria" panose="02040503050406030204" pitchFamily="18" charset="0"/>
              </a:rPr>
              <a:t>	</a:t>
            </a:r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M</a:t>
            </a:r>
            <a:r>
              <a:rPr lang="en-US" sz="6000" b="1" dirty="0">
                <a:latin typeface="Cambria" panose="02040503050406030204" pitchFamily="18" charset="0"/>
              </a:rPr>
              <a:t>EDO/</a:t>
            </a:r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P</a:t>
            </a:r>
            <a:r>
              <a:rPr lang="en-US" sz="6000" b="1" dirty="0">
                <a:latin typeface="Cambria" panose="02040503050406030204" pitchFamily="18" charset="0"/>
              </a:rPr>
              <a:t>ERSIA</a:t>
            </a:r>
          </a:p>
          <a:p>
            <a:r>
              <a:rPr lang="en-US" sz="6000" b="1" dirty="0">
                <a:latin typeface="Cambria" panose="02040503050406030204" pitchFamily="18" charset="0"/>
              </a:rPr>
              <a:t>	</a:t>
            </a:r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G</a:t>
            </a:r>
            <a:r>
              <a:rPr lang="en-US" sz="6000" b="1" dirty="0">
                <a:latin typeface="Cambria" panose="02040503050406030204" pitchFamily="18" charset="0"/>
              </a:rPr>
              <a:t>REECE </a:t>
            </a:r>
            <a:endParaRPr lang="en-US" sz="6000" dirty="0">
              <a:latin typeface="Cambria" panose="02040503050406030204" pitchFamily="18" charset="0"/>
            </a:endParaRPr>
          </a:p>
          <a:p>
            <a:r>
              <a:rPr lang="en-US" sz="6000" b="1" dirty="0">
                <a:latin typeface="Cambria" panose="02040503050406030204" pitchFamily="18" charset="0"/>
              </a:rPr>
              <a:t>	</a:t>
            </a:r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R</a:t>
            </a:r>
            <a:r>
              <a:rPr lang="en-US" sz="6000" b="1" dirty="0">
                <a:latin typeface="Cambria" panose="02040503050406030204" pitchFamily="18" charset="0"/>
              </a:rPr>
              <a:t>OME </a:t>
            </a:r>
          </a:p>
          <a:p>
            <a:endParaRPr lang="en-US" sz="4000" b="1" dirty="0">
              <a:latin typeface="Cambria" panose="02040503050406030204" pitchFamily="18" charset="0"/>
            </a:endParaRP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4864F7BF-09BA-30D6-F718-24448CD97316}"/>
              </a:ext>
            </a:extLst>
          </p:cNvPr>
          <p:cNvSpPr/>
          <p:nvPr/>
        </p:nvSpPr>
        <p:spPr>
          <a:xfrm>
            <a:off x="5839943" y="2406355"/>
            <a:ext cx="1034321" cy="1569660"/>
          </a:xfrm>
          <a:prstGeom prst="rightBrace">
            <a:avLst/>
          </a:prstGeom>
          <a:noFill/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EB1C96-83CD-255D-108E-239B6C8948BE}"/>
              </a:ext>
            </a:extLst>
          </p:cNvPr>
          <p:cNvSpPr txBox="1"/>
          <p:nvPr/>
        </p:nvSpPr>
        <p:spPr>
          <a:xfrm>
            <a:off x="6649410" y="2236721"/>
            <a:ext cx="55425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/>
              <a:t>Daniel</a:t>
            </a:r>
            <a:r>
              <a:rPr lang="en-US" sz="4800" b="1" dirty="0"/>
              <a:t> – </a:t>
            </a:r>
            <a:r>
              <a:rPr lang="en-US" sz="4800" dirty="0"/>
              <a:t>4 Kingdoms</a:t>
            </a:r>
          </a:p>
          <a:p>
            <a:r>
              <a:rPr lang="en-US" sz="4800" dirty="0"/>
              <a:t>  Peloponnesian wars</a:t>
            </a:r>
          </a:p>
        </p:txBody>
      </p:sp>
    </p:spTree>
    <p:extLst>
      <p:ext uri="{BB962C8B-B14F-4D97-AF65-F5344CB8AC3E}">
        <p14:creationId xmlns:p14="http://schemas.microsoft.com/office/powerpoint/2010/main" val="2218200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2AE4616-670D-A65E-F0E0-17370E7325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63260" y="0"/>
            <a:ext cx="12255260" cy="68949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445718-804F-D695-9738-460645F97A25}"/>
              </a:ext>
            </a:extLst>
          </p:cNvPr>
          <p:cNvSpPr txBox="1"/>
          <p:nvPr/>
        </p:nvSpPr>
        <p:spPr>
          <a:xfrm>
            <a:off x="0" y="0"/>
            <a:ext cx="12192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r>
              <a:rPr lang="en-US" sz="4000" dirty="0"/>
              <a:t>	</a:t>
            </a:r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E</a:t>
            </a:r>
            <a:r>
              <a:rPr lang="en-US" sz="6000" b="1" dirty="0">
                <a:latin typeface="Cambria" panose="02040503050406030204" pitchFamily="18" charset="0"/>
              </a:rPr>
              <a:t>GYPT	- </a:t>
            </a:r>
            <a:r>
              <a:rPr lang="en-US" sz="6000" dirty="0">
                <a:latin typeface="Cambria" panose="02040503050406030204" pitchFamily="18" charset="0"/>
              </a:rPr>
              <a:t>Israelites delivered</a:t>
            </a:r>
          </a:p>
          <a:p>
            <a:r>
              <a:rPr lang="en-US" sz="6000" b="1" dirty="0">
                <a:latin typeface="Cambria" panose="02040503050406030204" pitchFamily="18" charset="0"/>
              </a:rPr>
              <a:t>	</a:t>
            </a:r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A</a:t>
            </a:r>
            <a:r>
              <a:rPr lang="en-US" sz="6000" b="1" dirty="0">
                <a:latin typeface="Cambria" panose="02040503050406030204" pitchFamily="18" charset="0"/>
              </a:rPr>
              <a:t>SSYRIA – </a:t>
            </a:r>
            <a:r>
              <a:rPr lang="en-US" sz="6000" dirty="0">
                <a:latin typeface="Cambria" panose="02040503050406030204" pitchFamily="18" charset="0"/>
              </a:rPr>
              <a:t>Capture 10 tribes</a:t>
            </a:r>
          </a:p>
          <a:p>
            <a:r>
              <a:rPr lang="en-US" sz="6000" b="1" dirty="0">
                <a:latin typeface="Cambria" panose="02040503050406030204" pitchFamily="18" charset="0"/>
              </a:rPr>
              <a:t>	</a:t>
            </a:r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B</a:t>
            </a:r>
            <a:r>
              <a:rPr lang="en-US" sz="6000" b="1" dirty="0">
                <a:latin typeface="Cambria" panose="02040503050406030204" pitchFamily="18" charset="0"/>
              </a:rPr>
              <a:t>ABYLON</a:t>
            </a:r>
          </a:p>
          <a:p>
            <a:r>
              <a:rPr lang="en-US" sz="6000" b="1" dirty="0">
                <a:latin typeface="Cambria" panose="02040503050406030204" pitchFamily="18" charset="0"/>
              </a:rPr>
              <a:t>	</a:t>
            </a:r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M</a:t>
            </a:r>
            <a:r>
              <a:rPr lang="en-US" sz="6000" b="1" dirty="0">
                <a:latin typeface="Cambria" panose="02040503050406030204" pitchFamily="18" charset="0"/>
              </a:rPr>
              <a:t>EDO/</a:t>
            </a:r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P</a:t>
            </a:r>
            <a:r>
              <a:rPr lang="en-US" sz="6000" b="1" dirty="0">
                <a:latin typeface="Cambria" panose="02040503050406030204" pitchFamily="18" charset="0"/>
              </a:rPr>
              <a:t>ERSIA</a:t>
            </a:r>
          </a:p>
          <a:p>
            <a:r>
              <a:rPr lang="en-US" sz="6000" b="1" dirty="0">
                <a:latin typeface="Cambria" panose="02040503050406030204" pitchFamily="18" charset="0"/>
              </a:rPr>
              <a:t>	</a:t>
            </a:r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G</a:t>
            </a:r>
            <a:r>
              <a:rPr lang="en-US" sz="6000" b="1" dirty="0">
                <a:latin typeface="Cambria" panose="02040503050406030204" pitchFamily="18" charset="0"/>
              </a:rPr>
              <a:t>REECE – </a:t>
            </a:r>
            <a:r>
              <a:rPr lang="en-US" sz="6000" dirty="0">
                <a:latin typeface="Cambria" panose="02040503050406030204" pitchFamily="18" charset="0"/>
              </a:rPr>
              <a:t>between testaments</a:t>
            </a:r>
          </a:p>
          <a:p>
            <a:r>
              <a:rPr lang="en-US" sz="6000" b="1" dirty="0">
                <a:latin typeface="Cambria" panose="02040503050406030204" pitchFamily="18" charset="0"/>
              </a:rPr>
              <a:t>	</a:t>
            </a:r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R</a:t>
            </a:r>
            <a:r>
              <a:rPr lang="en-US" sz="6000" b="1" dirty="0">
                <a:latin typeface="Cambria" panose="02040503050406030204" pitchFamily="18" charset="0"/>
              </a:rPr>
              <a:t>OME </a:t>
            </a:r>
          </a:p>
          <a:p>
            <a:endParaRPr lang="en-US" sz="4000" b="1" dirty="0">
              <a:latin typeface="Cambria" panose="02040503050406030204" pitchFamily="18" charset="0"/>
            </a:endParaRP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4864F7BF-09BA-30D6-F718-24448CD97316}"/>
              </a:ext>
            </a:extLst>
          </p:cNvPr>
          <p:cNvSpPr/>
          <p:nvPr/>
        </p:nvSpPr>
        <p:spPr>
          <a:xfrm>
            <a:off x="5839943" y="2406355"/>
            <a:ext cx="1034321" cy="1569660"/>
          </a:xfrm>
          <a:prstGeom prst="rightBrace">
            <a:avLst/>
          </a:prstGeom>
          <a:noFill/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EB1C96-83CD-255D-108E-239B6C8948BE}"/>
              </a:ext>
            </a:extLst>
          </p:cNvPr>
          <p:cNvSpPr txBox="1"/>
          <p:nvPr/>
        </p:nvSpPr>
        <p:spPr>
          <a:xfrm>
            <a:off x="6649410" y="2236721"/>
            <a:ext cx="55425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/>
              <a:t>Daniel</a:t>
            </a:r>
            <a:r>
              <a:rPr lang="en-US" sz="4800" b="1" dirty="0"/>
              <a:t> – </a:t>
            </a:r>
            <a:r>
              <a:rPr lang="en-US" sz="4800" dirty="0"/>
              <a:t>4 Kingdoms</a:t>
            </a:r>
          </a:p>
          <a:p>
            <a:r>
              <a:rPr lang="en-US" sz="4800" dirty="0"/>
              <a:t>  Peloponnesian wars</a:t>
            </a:r>
          </a:p>
        </p:txBody>
      </p:sp>
    </p:spTree>
    <p:extLst>
      <p:ext uri="{BB962C8B-B14F-4D97-AF65-F5344CB8AC3E}">
        <p14:creationId xmlns:p14="http://schemas.microsoft.com/office/powerpoint/2010/main" val="90536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2AE4616-670D-A65E-F0E0-17370E7325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63260" y="0"/>
            <a:ext cx="12255260" cy="68949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445718-804F-D695-9738-460645F97A25}"/>
              </a:ext>
            </a:extLst>
          </p:cNvPr>
          <p:cNvSpPr txBox="1"/>
          <p:nvPr/>
        </p:nvSpPr>
        <p:spPr>
          <a:xfrm>
            <a:off x="0" y="0"/>
            <a:ext cx="12192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r>
              <a:rPr lang="en-US" sz="4000" dirty="0"/>
              <a:t>	</a:t>
            </a:r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E</a:t>
            </a:r>
            <a:r>
              <a:rPr lang="en-US" sz="6000" b="1" dirty="0">
                <a:latin typeface="Cambria" panose="02040503050406030204" pitchFamily="18" charset="0"/>
              </a:rPr>
              <a:t>GYPT	- </a:t>
            </a:r>
            <a:r>
              <a:rPr lang="en-US" sz="6000" dirty="0">
                <a:latin typeface="Cambria" panose="02040503050406030204" pitchFamily="18" charset="0"/>
              </a:rPr>
              <a:t>Israelites delivered</a:t>
            </a:r>
          </a:p>
          <a:p>
            <a:r>
              <a:rPr lang="en-US" sz="6000" b="1" dirty="0">
                <a:latin typeface="Cambria" panose="02040503050406030204" pitchFamily="18" charset="0"/>
              </a:rPr>
              <a:t>	</a:t>
            </a:r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A</a:t>
            </a:r>
            <a:r>
              <a:rPr lang="en-US" sz="6000" b="1" dirty="0">
                <a:latin typeface="Cambria" panose="02040503050406030204" pitchFamily="18" charset="0"/>
              </a:rPr>
              <a:t>SSYRIA – </a:t>
            </a:r>
            <a:r>
              <a:rPr lang="en-US" sz="6000" dirty="0">
                <a:latin typeface="Cambria" panose="02040503050406030204" pitchFamily="18" charset="0"/>
              </a:rPr>
              <a:t>Capture 10 tribes</a:t>
            </a:r>
          </a:p>
          <a:p>
            <a:r>
              <a:rPr lang="en-US" sz="6000" b="1" dirty="0">
                <a:latin typeface="Cambria" panose="02040503050406030204" pitchFamily="18" charset="0"/>
              </a:rPr>
              <a:t>	</a:t>
            </a:r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B</a:t>
            </a:r>
            <a:r>
              <a:rPr lang="en-US" sz="6000" b="1" dirty="0">
                <a:latin typeface="Cambria" panose="02040503050406030204" pitchFamily="18" charset="0"/>
              </a:rPr>
              <a:t>ABYLON</a:t>
            </a:r>
          </a:p>
          <a:p>
            <a:r>
              <a:rPr lang="en-US" sz="6000" b="1" dirty="0">
                <a:latin typeface="Cambria" panose="02040503050406030204" pitchFamily="18" charset="0"/>
              </a:rPr>
              <a:t>	</a:t>
            </a:r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M</a:t>
            </a:r>
            <a:r>
              <a:rPr lang="en-US" sz="6000" b="1" dirty="0">
                <a:latin typeface="Cambria" panose="02040503050406030204" pitchFamily="18" charset="0"/>
              </a:rPr>
              <a:t>EDO/</a:t>
            </a:r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P</a:t>
            </a:r>
            <a:r>
              <a:rPr lang="en-US" sz="6000" b="1" dirty="0">
                <a:latin typeface="Cambria" panose="02040503050406030204" pitchFamily="18" charset="0"/>
              </a:rPr>
              <a:t>ERSIA</a:t>
            </a:r>
          </a:p>
          <a:p>
            <a:r>
              <a:rPr lang="en-US" sz="6000" b="1" dirty="0">
                <a:latin typeface="Cambria" panose="02040503050406030204" pitchFamily="18" charset="0"/>
              </a:rPr>
              <a:t>	</a:t>
            </a:r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G</a:t>
            </a:r>
            <a:r>
              <a:rPr lang="en-US" sz="6000" b="1" dirty="0">
                <a:latin typeface="Cambria" panose="02040503050406030204" pitchFamily="18" charset="0"/>
              </a:rPr>
              <a:t>REECE – </a:t>
            </a:r>
            <a:r>
              <a:rPr lang="en-US" sz="6000" dirty="0">
                <a:latin typeface="Cambria" panose="02040503050406030204" pitchFamily="18" charset="0"/>
              </a:rPr>
              <a:t>between testaments</a:t>
            </a:r>
          </a:p>
          <a:p>
            <a:r>
              <a:rPr lang="en-US" sz="6000" b="1" dirty="0">
                <a:latin typeface="Cambria" panose="02040503050406030204" pitchFamily="18" charset="0"/>
              </a:rPr>
              <a:t>	</a:t>
            </a:r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R</a:t>
            </a:r>
            <a:r>
              <a:rPr lang="en-US" sz="6000" b="1" dirty="0">
                <a:latin typeface="Cambria" panose="02040503050406030204" pitchFamily="18" charset="0"/>
              </a:rPr>
              <a:t>OME – </a:t>
            </a:r>
            <a:r>
              <a:rPr lang="en-US" sz="6000" dirty="0">
                <a:latin typeface="Cambria" panose="02040503050406030204" pitchFamily="18" charset="0"/>
              </a:rPr>
              <a:t>NT.  Kingdom of Heaven</a:t>
            </a:r>
            <a:endParaRPr lang="en-US" sz="6000" b="1" dirty="0">
              <a:latin typeface="Cambria" panose="02040503050406030204" pitchFamily="18" charset="0"/>
            </a:endParaRPr>
          </a:p>
          <a:p>
            <a:endParaRPr lang="en-US" sz="4000" b="1" dirty="0">
              <a:latin typeface="Cambria" panose="02040503050406030204" pitchFamily="18" charset="0"/>
            </a:endParaRP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4864F7BF-09BA-30D6-F718-24448CD97316}"/>
              </a:ext>
            </a:extLst>
          </p:cNvPr>
          <p:cNvSpPr/>
          <p:nvPr/>
        </p:nvSpPr>
        <p:spPr>
          <a:xfrm>
            <a:off x="5839943" y="2406355"/>
            <a:ext cx="1034321" cy="1569660"/>
          </a:xfrm>
          <a:prstGeom prst="rightBrace">
            <a:avLst/>
          </a:prstGeom>
          <a:noFill/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EB1C96-83CD-255D-108E-239B6C8948BE}"/>
              </a:ext>
            </a:extLst>
          </p:cNvPr>
          <p:cNvSpPr txBox="1"/>
          <p:nvPr/>
        </p:nvSpPr>
        <p:spPr>
          <a:xfrm>
            <a:off x="6649410" y="2236721"/>
            <a:ext cx="55425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/>
              <a:t>Daniel</a:t>
            </a:r>
            <a:r>
              <a:rPr lang="en-US" sz="4800" b="1" dirty="0"/>
              <a:t> – </a:t>
            </a:r>
            <a:r>
              <a:rPr lang="en-US" sz="4800" dirty="0"/>
              <a:t>4 Kingdoms</a:t>
            </a:r>
          </a:p>
          <a:p>
            <a:r>
              <a:rPr lang="en-US" sz="4800" dirty="0"/>
              <a:t>  Peloponnesian wars</a:t>
            </a:r>
          </a:p>
        </p:txBody>
      </p:sp>
    </p:spTree>
    <p:extLst>
      <p:ext uri="{BB962C8B-B14F-4D97-AF65-F5344CB8AC3E}">
        <p14:creationId xmlns:p14="http://schemas.microsoft.com/office/powerpoint/2010/main" val="2937196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4211</TotalTime>
  <Words>609</Words>
  <Application>Microsoft Macintosh PowerPoint</Application>
  <PresentationFormat>Widescreen</PresentationFormat>
  <Paragraphs>181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BIG CASLON MEDIUM</vt:lpstr>
      <vt:lpstr>Calibri</vt:lpstr>
      <vt:lpstr>Calibri Light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Dewey Marrs</dc:creator>
  <cp:lastModifiedBy>Dewey Marrs</cp:lastModifiedBy>
  <cp:revision>17</cp:revision>
  <dcterms:created xsi:type="dcterms:W3CDTF">2024-02-01T17:59:50Z</dcterms:created>
  <dcterms:modified xsi:type="dcterms:W3CDTF">2024-02-04T16:11:13Z</dcterms:modified>
</cp:coreProperties>
</file>