
<file path=[Content_Types].xml><?xml version="1.0" encoding="utf-8"?>
<Types xmlns="http://schemas.openxmlformats.org/package/2006/content-types">
  <Default Extension="jpeg" ContentType="image/jpeg"/>
  <Default Extension="jpg" ContentType="image/jpeg"/>
  <Default Extension="jpg!d"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6" r:id="rId3"/>
    <p:sldId id="277" r:id="rId4"/>
    <p:sldId id="266" r:id="rId5"/>
    <p:sldId id="271" r:id="rId6"/>
    <p:sldId id="267" r:id="rId7"/>
    <p:sldId id="268" r:id="rId8"/>
    <p:sldId id="257" r:id="rId9"/>
    <p:sldId id="283" r:id="rId10"/>
    <p:sldId id="274" r:id="rId11"/>
    <p:sldId id="272" r:id="rId12"/>
    <p:sldId id="279" r:id="rId13"/>
    <p:sldId id="285" r:id="rId14"/>
    <p:sldId id="275" r:id="rId15"/>
    <p:sldId id="281" r:id="rId16"/>
    <p:sldId id="287" r:id="rId17"/>
    <p:sldId id="278" r:id="rId18"/>
    <p:sldId id="284" r:id="rId19"/>
    <p:sldId id="28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3636"/>
    <a:srgbClr val="521B93"/>
    <a:srgbClr val="011893"/>
    <a:srgbClr val="FFD5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5878"/>
  </p:normalViewPr>
  <p:slideViewPr>
    <p:cSldViewPr snapToGrid="0">
      <p:cViewPr varScale="1">
        <p:scale>
          <a:sx n="113" d="100"/>
          <a:sy n="113" d="100"/>
        </p:scale>
        <p:origin x="52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5B55B-0EAD-4F05-720D-318BCB5F90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CE259E7-1F28-8DC9-A5FD-BD154265E8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AD24229-7FE3-3507-FD08-610B3BCDA28E}"/>
              </a:ext>
            </a:extLst>
          </p:cNvPr>
          <p:cNvSpPr>
            <a:spLocks noGrp="1"/>
          </p:cNvSpPr>
          <p:nvPr>
            <p:ph type="dt" sz="half" idx="10"/>
          </p:nvPr>
        </p:nvSpPr>
        <p:spPr/>
        <p:txBody>
          <a:bodyPr/>
          <a:lstStyle/>
          <a:p>
            <a:fld id="{DE9DBF55-EA7D-8E41-A0EF-C492F75DFC24}" type="datetimeFigureOut">
              <a:rPr lang="en-US" smtClean="0"/>
              <a:t>4/12/24</a:t>
            </a:fld>
            <a:endParaRPr lang="en-US"/>
          </a:p>
        </p:txBody>
      </p:sp>
      <p:sp>
        <p:nvSpPr>
          <p:cNvPr id="5" name="Footer Placeholder 4">
            <a:extLst>
              <a:ext uri="{FF2B5EF4-FFF2-40B4-BE49-F238E27FC236}">
                <a16:creationId xmlns:a16="http://schemas.microsoft.com/office/drawing/2014/main" id="{91AABB7B-2C51-FE48-2EAF-E5ACC9DBF1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191AED-C58C-F41B-3697-AD568807E0B2}"/>
              </a:ext>
            </a:extLst>
          </p:cNvPr>
          <p:cNvSpPr>
            <a:spLocks noGrp="1"/>
          </p:cNvSpPr>
          <p:nvPr>
            <p:ph type="sldNum" sz="quarter" idx="12"/>
          </p:nvPr>
        </p:nvSpPr>
        <p:spPr/>
        <p:txBody>
          <a:bodyPr/>
          <a:lstStyle/>
          <a:p>
            <a:fld id="{D9DED866-18E0-FD46-BD09-64E9F21B6063}" type="slidenum">
              <a:rPr lang="en-US" smtClean="0"/>
              <a:t>‹#›</a:t>
            </a:fld>
            <a:endParaRPr lang="en-US"/>
          </a:p>
        </p:txBody>
      </p:sp>
    </p:spTree>
    <p:extLst>
      <p:ext uri="{BB962C8B-B14F-4D97-AF65-F5344CB8AC3E}">
        <p14:creationId xmlns:p14="http://schemas.microsoft.com/office/powerpoint/2010/main" val="642363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47F0A-9D26-4998-1631-AF801840C5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A4EECA-9FC9-52DA-D21A-A013845A70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57D2A2-BC93-EFF2-E534-3E0BC867200E}"/>
              </a:ext>
            </a:extLst>
          </p:cNvPr>
          <p:cNvSpPr>
            <a:spLocks noGrp="1"/>
          </p:cNvSpPr>
          <p:nvPr>
            <p:ph type="dt" sz="half" idx="10"/>
          </p:nvPr>
        </p:nvSpPr>
        <p:spPr/>
        <p:txBody>
          <a:bodyPr/>
          <a:lstStyle/>
          <a:p>
            <a:fld id="{DE9DBF55-EA7D-8E41-A0EF-C492F75DFC24}" type="datetimeFigureOut">
              <a:rPr lang="en-US" smtClean="0"/>
              <a:t>4/12/24</a:t>
            </a:fld>
            <a:endParaRPr lang="en-US"/>
          </a:p>
        </p:txBody>
      </p:sp>
      <p:sp>
        <p:nvSpPr>
          <p:cNvPr id="5" name="Footer Placeholder 4">
            <a:extLst>
              <a:ext uri="{FF2B5EF4-FFF2-40B4-BE49-F238E27FC236}">
                <a16:creationId xmlns:a16="http://schemas.microsoft.com/office/drawing/2014/main" id="{CA06B782-5BBB-DEC0-AEA0-870578E15B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2E4655-D4F6-B6A4-7758-546AF6BCDEE3}"/>
              </a:ext>
            </a:extLst>
          </p:cNvPr>
          <p:cNvSpPr>
            <a:spLocks noGrp="1"/>
          </p:cNvSpPr>
          <p:nvPr>
            <p:ph type="sldNum" sz="quarter" idx="12"/>
          </p:nvPr>
        </p:nvSpPr>
        <p:spPr/>
        <p:txBody>
          <a:bodyPr/>
          <a:lstStyle/>
          <a:p>
            <a:fld id="{D9DED866-18E0-FD46-BD09-64E9F21B6063}" type="slidenum">
              <a:rPr lang="en-US" smtClean="0"/>
              <a:t>‹#›</a:t>
            </a:fld>
            <a:endParaRPr lang="en-US"/>
          </a:p>
        </p:txBody>
      </p:sp>
    </p:spTree>
    <p:extLst>
      <p:ext uri="{BB962C8B-B14F-4D97-AF65-F5344CB8AC3E}">
        <p14:creationId xmlns:p14="http://schemas.microsoft.com/office/powerpoint/2010/main" val="1645611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75D73D-16C6-E661-1D23-00CE68EE6BF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E7AF1C5-ADBD-AE65-B3C2-FE4D9ED6CB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940925-31EF-7748-CF7F-AB56A72ECB6C}"/>
              </a:ext>
            </a:extLst>
          </p:cNvPr>
          <p:cNvSpPr>
            <a:spLocks noGrp="1"/>
          </p:cNvSpPr>
          <p:nvPr>
            <p:ph type="dt" sz="half" idx="10"/>
          </p:nvPr>
        </p:nvSpPr>
        <p:spPr/>
        <p:txBody>
          <a:bodyPr/>
          <a:lstStyle/>
          <a:p>
            <a:fld id="{DE9DBF55-EA7D-8E41-A0EF-C492F75DFC24}" type="datetimeFigureOut">
              <a:rPr lang="en-US" smtClean="0"/>
              <a:t>4/12/24</a:t>
            </a:fld>
            <a:endParaRPr lang="en-US"/>
          </a:p>
        </p:txBody>
      </p:sp>
      <p:sp>
        <p:nvSpPr>
          <p:cNvPr id="5" name="Footer Placeholder 4">
            <a:extLst>
              <a:ext uri="{FF2B5EF4-FFF2-40B4-BE49-F238E27FC236}">
                <a16:creationId xmlns:a16="http://schemas.microsoft.com/office/drawing/2014/main" id="{A3B8B5DF-F82E-042F-6975-23663B0A7E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091FEB-A7E9-2CE5-DF0C-F01DD6511E90}"/>
              </a:ext>
            </a:extLst>
          </p:cNvPr>
          <p:cNvSpPr>
            <a:spLocks noGrp="1"/>
          </p:cNvSpPr>
          <p:nvPr>
            <p:ph type="sldNum" sz="quarter" idx="12"/>
          </p:nvPr>
        </p:nvSpPr>
        <p:spPr/>
        <p:txBody>
          <a:bodyPr/>
          <a:lstStyle/>
          <a:p>
            <a:fld id="{D9DED866-18E0-FD46-BD09-64E9F21B6063}" type="slidenum">
              <a:rPr lang="en-US" smtClean="0"/>
              <a:t>‹#›</a:t>
            </a:fld>
            <a:endParaRPr lang="en-US"/>
          </a:p>
        </p:txBody>
      </p:sp>
    </p:spTree>
    <p:extLst>
      <p:ext uri="{BB962C8B-B14F-4D97-AF65-F5344CB8AC3E}">
        <p14:creationId xmlns:p14="http://schemas.microsoft.com/office/powerpoint/2010/main" val="3593726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D0CDC-3611-C94C-0785-8A0E3BD2F3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C79AC7-32D4-A9AB-81E8-354E45D844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637530-D7A2-438A-09FC-30FCD6A062F8}"/>
              </a:ext>
            </a:extLst>
          </p:cNvPr>
          <p:cNvSpPr>
            <a:spLocks noGrp="1"/>
          </p:cNvSpPr>
          <p:nvPr>
            <p:ph type="dt" sz="half" idx="10"/>
          </p:nvPr>
        </p:nvSpPr>
        <p:spPr/>
        <p:txBody>
          <a:bodyPr/>
          <a:lstStyle/>
          <a:p>
            <a:fld id="{DE9DBF55-EA7D-8E41-A0EF-C492F75DFC24}" type="datetimeFigureOut">
              <a:rPr lang="en-US" smtClean="0"/>
              <a:t>4/12/24</a:t>
            </a:fld>
            <a:endParaRPr lang="en-US"/>
          </a:p>
        </p:txBody>
      </p:sp>
      <p:sp>
        <p:nvSpPr>
          <p:cNvPr id="5" name="Footer Placeholder 4">
            <a:extLst>
              <a:ext uri="{FF2B5EF4-FFF2-40B4-BE49-F238E27FC236}">
                <a16:creationId xmlns:a16="http://schemas.microsoft.com/office/drawing/2014/main" id="{F30A4589-89A1-A4E0-C184-FFC1F2D746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62C292-12DE-5E60-4BF8-A971E2843BC2}"/>
              </a:ext>
            </a:extLst>
          </p:cNvPr>
          <p:cNvSpPr>
            <a:spLocks noGrp="1"/>
          </p:cNvSpPr>
          <p:nvPr>
            <p:ph type="sldNum" sz="quarter" idx="12"/>
          </p:nvPr>
        </p:nvSpPr>
        <p:spPr/>
        <p:txBody>
          <a:bodyPr/>
          <a:lstStyle/>
          <a:p>
            <a:fld id="{D9DED866-18E0-FD46-BD09-64E9F21B6063}" type="slidenum">
              <a:rPr lang="en-US" smtClean="0"/>
              <a:t>‹#›</a:t>
            </a:fld>
            <a:endParaRPr lang="en-US"/>
          </a:p>
        </p:txBody>
      </p:sp>
    </p:spTree>
    <p:extLst>
      <p:ext uri="{BB962C8B-B14F-4D97-AF65-F5344CB8AC3E}">
        <p14:creationId xmlns:p14="http://schemas.microsoft.com/office/powerpoint/2010/main" val="821912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E4D3F-3AD7-A516-C52D-85D2BA74F8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713BBF-A285-C59A-F697-72FCC7892F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8BBC7B-7CF8-DC1F-E817-576F92753673}"/>
              </a:ext>
            </a:extLst>
          </p:cNvPr>
          <p:cNvSpPr>
            <a:spLocks noGrp="1"/>
          </p:cNvSpPr>
          <p:nvPr>
            <p:ph type="dt" sz="half" idx="10"/>
          </p:nvPr>
        </p:nvSpPr>
        <p:spPr/>
        <p:txBody>
          <a:bodyPr/>
          <a:lstStyle/>
          <a:p>
            <a:fld id="{DE9DBF55-EA7D-8E41-A0EF-C492F75DFC24}" type="datetimeFigureOut">
              <a:rPr lang="en-US" smtClean="0"/>
              <a:t>4/12/24</a:t>
            </a:fld>
            <a:endParaRPr lang="en-US"/>
          </a:p>
        </p:txBody>
      </p:sp>
      <p:sp>
        <p:nvSpPr>
          <p:cNvPr id="5" name="Footer Placeholder 4">
            <a:extLst>
              <a:ext uri="{FF2B5EF4-FFF2-40B4-BE49-F238E27FC236}">
                <a16:creationId xmlns:a16="http://schemas.microsoft.com/office/drawing/2014/main" id="{AEBBE4A6-387B-5735-15E2-3DF7811D59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F8666D-77A3-5019-EE8C-138DA6354F3A}"/>
              </a:ext>
            </a:extLst>
          </p:cNvPr>
          <p:cNvSpPr>
            <a:spLocks noGrp="1"/>
          </p:cNvSpPr>
          <p:nvPr>
            <p:ph type="sldNum" sz="quarter" idx="12"/>
          </p:nvPr>
        </p:nvSpPr>
        <p:spPr/>
        <p:txBody>
          <a:bodyPr/>
          <a:lstStyle/>
          <a:p>
            <a:fld id="{D9DED866-18E0-FD46-BD09-64E9F21B6063}" type="slidenum">
              <a:rPr lang="en-US" smtClean="0"/>
              <a:t>‹#›</a:t>
            </a:fld>
            <a:endParaRPr lang="en-US"/>
          </a:p>
        </p:txBody>
      </p:sp>
    </p:spTree>
    <p:extLst>
      <p:ext uri="{BB962C8B-B14F-4D97-AF65-F5344CB8AC3E}">
        <p14:creationId xmlns:p14="http://schemas.microsoft.com/office/powerpoint/2010/main" val="1705813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DF1D3-69BD-49BB-BCA3-8959AD68A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5393AF-E341-80FC-C4B3-274169AA97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2B374E9-825D-9FFD-7067-542ABB1415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929F97-CC0C-6358-5AD7-18A13CD22724}"/>
              </a:ext>
            </a:extLst>
          </p:cNvPr>
          <p:cNvSpPr>
            <a:spLocks noGrp="1"/>
          </p:cNvSpPr>
          <p:nvPr>
            <p:ph type="dt" sz="half" idx="10"/>
          </p:nvPr>
        </p:nvSpPr>
        <p:spPr/>
        <p:txBody>
          <a:bodyPr/>
          <a:lstStyle/>
          <a:p>
            <a:fld id="{DE9DBF55-EA7D-8E41-A0EF-C492F75DFC24}" type="datetimeFigureOut">
              <a:rPr lang="en-US" smtClean="0"/>
              <a:t>4/12/24</a:t>
            </a:fld>
            <a:endParaRPr lang="en-US"/>
          </a:p>
        </p:txBody>
      </p:sp>
      <p:sp>
        <p:nvSpPr>
          <p:cNvPr id="6" name="Footer Placeholder 5">
            <a:extLst>
              <a:ext uri="{FF2B5EF4-FFF2-40B4-BE49-F238E27FC236}">
                <a16:creationId xmlns:a16="http://schemas.microsoft.com/office/drawing/2014/main" id="{2B3AE1FE-9179-44A1-D83D-6F2EFE6510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7B8C0A-5E5F-CEC8-6255-4DA95AFD3B66}"/>
              </a:ext>
            </a:extLst>
          </p:cNvPr>
          <p:cNvSpPr>
            <a:spLocks noGrp="1"/>
          </p:cNvSpPr>
          <p:nvPr>
            <p:ph type="sldNum" sz="quarter" idx="12"/>
          </p:nvPr>
        </p:nvSpPr>
        <p:spPr/>
        <p:txBody>
          <a:bodyPr/>
          <a:lstStyle/>
          <a:p>
            <a:fld id="{D9DED866-18E0-FD46-BD09-64E9F21B6063}" type="slidenum">
              <a:rPr lang="en-US" smtClean="0"/>
              <a:t>‹#›</a:t>
            </a:fld>
            <a:endParaRPr lang="en-US"/>
          </a:p>
        </p:txBody>
      </p:sp>
    </p:spTree>
    <p:extLst>
      <p:ext uri="{BB962C8B-B14F-4D97-AF65-F5344CB8AC3E}">
        <p14:creationId xmlns:p14="http://schemas.microsoft.com/office/powerpoint/2010/main" val="1230036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0219B-D4F6-B6BC-3914-29107F3044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712F59-AB1B-9BC9-55E4-CBFFE90833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E27CE2-E932-9960-F8EC-F6E0DF366A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555917-19DD-0489-2E19-BF96848F60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A00696-A379-5AC0-4E1C-7B212433251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120089-7AA5-B4AB-FC33-C7F7B403AE1F}"/>
              </a:ext>
            </a:extLst>
          </p:cNvPr>
          <p:cNvSpPr>
            <a:spLocks noGrp="1"/>
          </p:cNvSpPr>
          <p:nvPr>
            <p:ph type="dt" sz="half" idx="10"/>
          </p:nvPr>
        </p:nvSpPr>
        <p:spPr/>
        <p:txBody>
          <a:bodyPr/>
          <a:lstStyle/>
          <a:p>
            <a:fld id="{DE9DBF55-EA7D-8E41-A0EF-C492F75DFC24}" type="datetimeFigureOut">
              <a:rPr lang="en-US" smtClean="0"/>
              <a:t>4/12/24</a:t>
            </a:fld>
            <a:endParaRPr lang="en-US"/>
          </a:p>
        </p:txBody>
      </p:sp>
      <p:sp>
        <p:nvSpPr>
          <p:cNvPr id="8" name="Footer Placeholder 7">
            <a:extLst>
              <a:ext uri="{FF2B5EF4-FFF2-40B4-BE49-F238E27FC236}">
                <a16:creationId xmlns:a16="http://schemas.microsoft.com/office/drawing/2014/main" id="{59D81878-35A1-27C4-77B8-58F8D82F04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C77876-265E-09E6-344A-72D2C7026D67}"/>
              </a:ext>
            </a:extLst>
          </p:cNvPr>
          <p:cNvSpPr>
            <a:spLocks noGrp="1"/>
          </p:cNvSpPr>
          <p:nvPr>
            <p:ph type="sldNum" sz="quarter" idx="12"/>
          </p:nvPr>
        </p:nvSpPr>
        <p:spPr/>
        <p:txBody>
          <a:bodyPr/>
          <a:lstStyle/>
          <a:p>
            <a:fld id="{D9DED866-18E0-FD46-BD09-64E9F21B6063}" type="slidenum">
              <a:rPr lang="en-US" smtClean="0"/>
              <a:t>‹#›</a:t>
            </a:fld>
            <a:endParaRPr lang="en-US"/>
          </a:p>
        </p:txBody>
      </p:sp>
    </p:spTree>
    <p:extLst>
      <p:ext uri="{BB962C8B-B14F-4D97-AF65-F5344CB8AC3E}">
        <p14:creationId xmlns:p14="http://schemas.microsoft.com/office/powerpoint/2010/main" val="2463267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C78E0-78B6-1C6E-556A-6A1E31FBAA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77E635-7832-6003-3C08-1A43130A400D}"/>
              </a:ext>
            </a:extLst>
          </p:cNvPr>
          <p:cNvSpPr>
            <a:spLocks noGrp="1"/>
          </p:cNvSpPr>
          <p:nvPr>
            <p:ph type="dt" sz="half" idx="10"/>
          </p:nvPr>
        </p:nvSpPr>
        <p:spPr/>
        <p:txBody>
          <a:bodyPr/>
          <a:lstStyle/>
          <a:p>
            <a:fld id="{DE9DBF55-EA7D-8E41-A0EF-C492F75DFC24}" type="datetimeFigureOut">
              <a:rPr lang="en-US" smtClean="0"/>
              <a:t>4/12/24</a:t>
            </a:fld>
            <a:endParaRPr lang="en-US"/>
          </a:p>
        </p:txBody>
      </p:sp>
      <p:sp>
        <p:nvSpPr>
          <p:cNvPr id="4" name="Footer Placeholder 3">
            <a:extLst>
              <a:ext uri="{FF2B5EF4-FFF2-40B4-BE49-F238E27FC236}">
                <a16:creationId xmlns:a16="http://schemas.microsoft.com/office/drawing/2014/main" id="{333B15C3-5043-653A-32E2-4FD6754F59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A43E435-E1A3-C14B-DEBA-F6E1F5967AE4}"/>
              </a:ext>
            </a:extLst>
          </p:cNvPr>
          <p:cNvSpPr>
            <a:spLocks noGrp="1"/>
          </p:cNvSpPr>
          <p:nvPr>
            <p:ph type="sldNum" sz="quarter" idx="12"/>
          </p:nvPr>
        </p:nvSpPr>
        <p:spPr/>
        <p:txBody>
          <a:bodyPr/>
          <a:lstStyle/>
          <a:p>
            <a:fld id="{D9DED866-18E0-FD46-BD09-64E9F21B6063}" type="slidenum">
              <a:rPr lang="en-US" smtClean="0"/>
              <a:t>‹#›</a:t>
            </a:fld>
            <a:endParaRPr lang="en-US"/>
          </a:p>
        </p:txBody>
      </p:sp>
    </p:spTree>
    <p:extLst>
      <p:ext uri="{BB962C8B-B14F-4D97-AF65-F5344CB8AC3E}">
        <p14:creationId xmlns:p14="http://schemas.microsoft.com/office/powerpoint/2010/main" val="2801624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DB73AB-707F-509A-ADB2-6F23A483F803}"/>
              </a:ext>
            </a:extLst>
          </p:cNvPr>
          <p:cNvSpPr>
            <a:spLocks noGrp="1"/>
          </p:cNvSpPr>
          <p:nvPr>
            <p:ph type="dt" sz="half" idx="10"/>
          </p:nvPr>
        </p:nvSpPr>
        <p:spPr/>
        <p:txBody>
          <a:bodyPr/>
          <a:lstStyle/>
          <a:p>
            <a:fld id="{DE9DBF55-EA7D-8E41-A0EF-C492F75DFC24}" type="datetimeFigureOut">
              <a:rPr lang="en-US" smtClean="0"/>
              <a:t>4/12/24</a:t>
            </a:fld>
            <a:endParaRPr lang="en-US"/>
          </a:p>
        </p:txBody>
      </p:sp>
      <p:sp>
        <p:nvSpPr>
          <p:cNvPr id="3" name="Footer Placeholder 2">
            <a:extLst>
              <a:ext uri="{FF2B5EF4-FFF2-40B4-BE49-F238E27FC236}">
                <a16:creationId xmlns:a16="http://schemas.microsoft.com/office/drawing/2014/main" id="{22BE23F0-8940-3651-E5BF-04644CA4969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7886960-3F2B-C1FA-E5A6-8BFEF811098A}"/>
              </a:ext>
            </a:extLst>
          </p:cNvPr>
          <p:cNvSpPr>
            <a:spLocks noGrp="1"/>
          </p:cNvSpPr>
          <p:nvPr>
            <p:ph type="sldNum" sz="quarter" idx="12"/>
          </p:nvPr>
        </p:nvSpPr>
        <p:spPr/>
        <p:txBody>
          <a:bodyPr/>
          <a:lstStyle/>
          <a:p>
            <a:fld id="{D9DED866-18E0-FD46-BD09-64E9F21B6063}" type="slidenum">
              <a:rPr lang="en-US" smtClean="0"/>
              <a:t>‹#›</a:t>
            </a:fld>
            <a:endParaRPr lang="en-US"/>
          </a:p>
        </p:txBody>
      </p:sp>
    </p:spTree>
    <p:extLst>
      <p:ext uri="{BB962C8B-B14F-4D97-AF65-F5344CB8AC3E}">
        <p14:creationId xmlns:p14="http://schemas.microsoft.com/office/powerpoint/2010/main" val="4155777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3A447-87E7-4856-4E8A-3AD1ED16A7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9C675A-D016-7F8D-D5DC-D4320F95B2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FB8D01-3608-19A5-6585-AED443E126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FC6972-EC5C-4563-6B8D-ED1968928A69}"/>
              </a:ext>
            </a:extLst>
          </p:cNvPr>
          <p:cNvSpPr>
            <a:spLocks noGrp="1"/>
          </p:cNvSpPr>
          <p:nvPr>
            <p:ph type="dt" sz="half" idx="10"/>
          </p:nvPr>
        </p:nvSpPr>
        <p:spPr/>
        <p:txBody>
          <a:bodyPr/>
          <a:lstStyle/>
          <a:p>
            <a:fld id="{DE9DBF55-EA7D-8E41-A0EF-C492F75DFC24}" type="datetimeFigureOut">
              <a:rPr lang="en-US" smtClean="0"/>
              <a:t>4/12/24</a:t>
            </a:fld>
            <a:endParaRPr lang="en-US"/>
          </a:p>
        </p:txBody>
      </p:sp>
      <p:sp>
        <p:nvSpPr>
          <p:cNvPr id="6" name="Footer Placeholder 5">
            <a:extLst>
              <a:ext uri="{FF2B5EF4-FFF2-40B4-BE49-F238E27FC236}">
                <a16:creationId xmlns:a16="http://schemas.microsoft.com/office/drawing/2014/main" id="{628D43DD-8E2C-5C43-C3D4-4E1F2941F2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E07E07-46A9-EC3D-5F3C-F5D05FA2CC10}"/>
              </a:ext>
            </a:extLst>
          </p:cNvPr>
          <p:cNvSpPr>
            <a:spLocks noGrp="1"/>
          </p:cNvSpPr>
          <p:nvPr>
            <p:ph type="sldNum" sz="quarter" idx="12"/>
          </p:nvPr>
        </p:nvSpPr>
        <p:spPr/>
        <p:txBody>
          <a:bodyPr/>
          <a:lstStyle/>
          <a:p>
            <a:fld id="{D9DED866-18E0-FD46-BD09-64E9F21B6063}" type="slidenum">
              <a:rPr lang="en-US" smtClean="0"/>
              <a:t>‹#›</a:t>
            </a:fld>
            <a:endParaRPr lang="en-US"/>
          </a:p>
        </p:txBody>
      </p:sp>
    </p:spTree>
    <p:extLst>
      <p:ext uri="{BB962C8B-B14F-4D97-AF65-F5344CB8AC3E}">
        <p14:creationId xmlns:p14="http://schemas.microsoft.com/office/powerpoint/2010/main" val="3821548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925BA-1C45-EF99-77C0-BA440883E7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AE0B858-15A9-3EC3-FF8D-779D2FB3B7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194F5B-FDB6-DEE8-2FC6-5FC1F6A21B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FF5B90-6C91-8B71-1C44-43424E968428}"/>
              </a:ext>
            </a:extLst>
          </p:cNvPr>
          <p:cNvSpPr>
            <a:spLocks noGrp="1"/>
          </p:cNvSpPr>
          <p:nvPr>
            <p:ph type="dt" sz="half" idx="10"/>
          </p:nvPr>
        </p:nvSpPr>
        <p:spPr/>
        <p:txBody>
          <a:bodyPr/>
          <a:lstStyle/>
          <a:p>
            <a:fld id="{DE9DBF55-EA7D-8E41-A0EF-C492F75DFC24}" type="datetimeFigureOut">
              <a:rPr lang="en-US" smtClean="0"/>
              <a:t>4/12/24</a:t>
            </a:fld>
            <a:endParaRPr lang="en-US"/>
          </a:p>
        </p:txBody>
      </p:sp>
      <p:sp>
        <p:nvSpPr>
          <p:cNvPr id="6" name="Footer Placeholder 5">
            <a:extLst>
              <a:ext uri="{FF2B5EF4-FFF2-40B4-BE49-F238E27FC236}">
                <a16:creationId xmlns:a16="http://schemas.microsoft.com/office/drawing/2014/main" id="{C2744A03-5868-7DEE-E4FD-66A4E9B18A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617870-5741-573B-B426-C1D4A8D634F5}"/>
              </a:ext>
            </a:extLst>
          </p:cNvPr>
          <p:cNvSpPr>
            <a:spLocks noGrp="1"/>
          </p:cNvSpPr>
          <p:nvPr>
            <p:ph type="sldNum" sz="quarter" idx="12"/>
          </p:nvPr>
        </p:nvSpPr>
        <p:spPr/>
        <p:txBody>
          <a:bodyPr/>
          <a:lstStyle/>
          <a:p>
            <a:fld id="{D9DED866-18E0-FD46-BD09-64E9F21B6063}" type="slidenum">
              <a:rPr lang="en-US" smtClean="0"/>
              <a:t>‹#›</a:t>
            </a:fld>
            <a:endParaRPr lang="en-US"/>
          </a:p>
        </p:txBody>
      </p:sp>
    </p:spTree>
    <p:extLst>
      <p:ext uri="{BB962C8B-B14F-4D97-AF65-F5344CB8AC3E}">
        <p14:creationId xmlns:p14="http://schemas.microsoft.com/office/powerpoint/2010/main" val="1609345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C5383C-548E-257D-63D0-AFF947751A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7E79225-8E9A-2A9A-A5A5-CBADF35127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20C5F1-8AF2-99E0-47DB-C522DB4B65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9DBF55-EA7D-8E41-A0EF-C492F75DFC24}" type="datetimeFigureOut">
              <a:rPr lang="en-US" smtClean="0"/>
              <a:t>4/12/24</a:t>
            </a:fld>
            <a:endParaRPr lang="en-US"/>
          </a:p>
        </p:txBody>
      </p:sp>
      <p:sp>
        <p:nvSpPr>
          <p:cNvPr id="5" name="Footer Placeholder 4">
            <a:extLst>
              <a:ext uri="{FF2B5EF4-FFF2-40B4-BE49-F238E27FC236}">
                <a16:creationId xmlns:a16="http://schemas.microsoft.com/office/drawing/2014/main" id="{9C1960A8-42B2-A34B-D1CA-7BAF726200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7AD29A-C7DC-CD18-AA50-588ED069D7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DED866-18E0-FD46-BD09-64E9F21B6063}" type="slidenum">
              <a:rPr lang="en-US" smtClean="0"/>
              <a:t>‹#›</a:t>
            </a:fld>
            <a:endParaRPr lang="en-US"/>
          </a:p>
        </p:txBody>
      </p:sp>
    </p:spTree>
    <p:extLst>
      <p:ext uri="{BB962C8B-B14F-4D97-AF65-F5344CB8AC3E}">
        <p14:creationId xmlns:p14="http://schemas.microsoft.com/office/powerpoint/2010/main" val="28120109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ublicdomainpictures.net/view-image.php?image=88246&amp;picture=lifeless-desert-tree" TargetMode="Externa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hyperlink" Target="https://svgsilh.com/fr/image/24024.html" TargetMode="External"/><Relationship Id="rId3" Type="http://schemas.openxmlformats.org/officeDocument/2006/relationships/hyperlink" Target="https://www.publicdomainpictures.net/view-image.php?image=88246&amp;picture=lifeless-desert-tree" TargetMode="External"/><Relationship Id="rId7" Type="http://schemas.openxmlformats.org/officeDocument/2006/relationships/image" Target="../media/image4.sv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www.thefunstons.com/chiseled-sermon-for-the-third-sunday-of-lent-rcl-year-b-march-4-2018/" TargetMode="Externa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8" Type="http://schemas.openxmlformats.org/officeDocument/2006/relationships/hyperlink" Target="https://svgsilh.com/fr/image/24024.html" TargetMode="External"/><Relationship Id="rId3" Type="http://schemas.openxmlformats.org/officeDocument/2006/relationships/hyperlink" Target="https://www.publicdomainpictures.net/view-image.php?image=88246&amp;picture=lifeless-desert-tree" TargetMode="External"/><Relationship Id="rId7" Type="http://schemas.openxmlformats.org/officeDocument/2006/relationships/image" Target="../media/image4.sv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www.thefunstons.com/chiseled-sermon-for-the-third-sunday-of-lent-rcl-year-b-march-4-2018/" TargetMode="Externa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8" Type="http://schemas.openxmlformats.org/officeDocument/2006/relationships/hyperlink" Target="https://svgsilh.com/fr/image/24024.html" TargetMode="External"/><Relationship Id="rId3" Type="http://schemas.openxmlformats.org/officeDocument/2006/relationships/hyperlink" Target="https://www.publicdomainpictures.net/view-image.php?image=88246&amp;picture=lifeless-desert-tree" TargetMode="External"/><Relationship Id="rId7" Type="http://schemas.openxmlformats.org/officeDocument/2006/relationships/image" Target="../media/image4.sv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www.thefunstons.com/chiseled-sermon-for-the-third-sunday-of-lent-rcl-year-b-march-4-2018/" TargetMode="External"/><Relationship Id="rId10" Type="http://schemas.openxmlformats.org/officeDocument/2006/relationships/hyperlink" Target="https://pixabay.com/en/heart-shape-red-love-valentines-23960/" TargetMode="External"/><Relationship Id="rId4" Type="http://schemas.openxmlformats.org/officeDocument/2006/relationships/image" Target="../media/image2.jpg"/><Relationship Id="rId9"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hyperlink" Target="https://www.publicdomainpictures.net/en/view-image.php?image=265370&amp;picture=blue-parchment-paper" TargetMode="External"/><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hyperlink" Target="https://svgsilh.com/fr/image/24024.html" TargetMode="External"/><Relationship Id="rId3" Type="http://schemas.openxmlformats.org/officeDocument/2006/relationships/hyperlink" Target="https://www.publicdomainpictures.net/view-image.php?image=88246&amp;picture=lifeless-desert-tree" TargetMode="External"/><Relationship Id="rId7" Type="http://schemas.openxmlformats.org/officeDocument/2006/relationships/image" Target="../media/image4.sv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www.thefunstons.com/chiseled-sermon-for-the-third-sunday-of-lent-rcl-year-b-march-4-2018/" TargetMode="External"/><Relationship Id="rId10" Type="http://schemas.openxmlformats.org/officeDocument/2006/relationships/hyperlink" Target="https://pixabay.com/en/heart-shape-red-love-valentines-23960/" TargetMode="External"/><Relationship Id="rId4" Type="http://schemas.openxmlformats.org/officeDocument/2006/relationships/image" Target="../media/image2.jpg"/><Relationship Id="rId9"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publicdomainpictures.net/view-image.php?image=88246&amp;picture=lifeless-desert-tree" TargetMode="External"/><Relationship Id="rId7" Type="http://schemas.openxmlformats.org/officeDocument/2006/relationships/hyperlink" Target="https://www.thefunstons.com/chiseled-sermon-for-the-third-sunday-of-lent-rcl-year-b-march-4-2018/" TargetMode="External"/><Relationship Id="rId12" Type="http://schemas.openxmlformats.org/officeDocument/2006/relationships/hyperlink" Target="https://pixabay.com/en/heart-shape-red-love-valentines-23960/" TargetMode="Externa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2.jpg"/><Relationship Id="rId11" Type="http://schemas.openxmlformats.org/officeDocument/2006/relationships/image" Target="../media/image5.png"/><Relationship Id="rId5" Type="http://schemas.openxmlformats.org/officeDocument/2006/relationships/hyperlink" Target="https://pxhere.com/en/photo/1337600" TargetMode="External"/><Relationship Id="rId10" Type="http://schemas.openxmlformats.org/officeDocument/2006/relationships/hyperlink" Target="https://svgsilh.com/fr/image/24024.html" TargetMode="External"/><Relationship Id="rId4" Type="http://schemas.openxmlformats.org/officeDocument/2006/relationships/image" Target="../media/image7.jpg!d"/><Relationship Id="rId9" Type="http://schemas.openxmlformats.org/officeDocument/2006/relationships/image" Target="../media/image4.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publicdomainpictures.net/view-image.php?image=88246&amp;picture=lifeless-desert-tree" TargetMode="External"/><Relationship Id="rId7" Type="http://schemas.openxmlformats.org/officeDocument/2006/relationships/hyperlink" Target="https://pixabay.com/en/heart-shape-red-love-valentines-23960/" TargetMode="Externa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s://pxhere.com/en/photo/1337600" TargetMode="External"/><Relationship Id="rId4" Type="http://schemas.openxmlformats.org/officeDocument/2006/relationships/image" Target="../media/image7.jpg!d"/></Relationships>
</file>

<file path=ppt/slides/_rels/slide18.xml.rels><?xml version="1.0" encoding="UTF-8" standalone="yes"?>
<Relationships xmlns="http://schemas.openxmlformats.org/package/2006/relationships"><Relationship Id="rId3" Type="http://schemas.openxmlformats.org/officeDocument/2006/relationships/hyperlink" Target="https://www.publicdomainpictures.net/view-image.php?image=88246&amp;picture=lifeless-desert-tree" TargetMode="External"/><Relationship Id="rId7" Type="http://schemas.openxmlformats.org/officeDocument/2006/relationships/hyperlink" Target="https://pixabay.com/en/heart-shape-red-love-valentines-23960/" TargetMode="Externa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s://pxhere.com/en/photo/1337600" TargetMode="External"/><Relationship Id="rId4" Type="http://schemas.openxmlformats.org/officeDocument/2006/relationships/image" Target="../media/image7.jpg!d"/></Relationships>
</file>

<file path=ppt/slides/_rels/slide19.xml.rels><?xml version="1.0" encoding="UTF-8" standalone="yes"?>
<Relationships xmlns="http://schemas.openxmlformats.org/package/2006/relationships"><Relationship Id="rId3" Type="http://schemas.openxmlformats.org/officeDocument/2006/relationships/hyperlink" Target="https://omegaman91.deviantart.com/art/Parchment-blank-445303588"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publicdomainpictures.net/view-image.php?image=88246&amp;picture=lifeless-desert-tree" TargetMode="Externa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publicdomainpictures.net/view-image.php?image=88246&amp;picture=lifeless-desert-tree" TargetMode="Externa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publicdomainpictures.net/view-image.php?image=88246&amp;picture=lifeless-desert-tree" TargetMode="Externa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publicdomainpictures.net/view-image.php?image=88246&amp;picture=lifeless-desert-tree" TargetMode="Externa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publicdomainpictures.net/view-image.php?image=88246&amp;picture=lifeless-desert-tree" TargetMode="Externa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hyperlink" Target="https://www.thefunstons.com/chiseled-sermon-for-the-third-sunday-of-lent-rcl-year-b-march-4-2018/" TargetMode="Externa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hyperlink" Target="https://www.publicdomainpictures.net/view-image.php?image=88246&amp;picture=lifeless-desert-tree" TargetMode="Externa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hyperlink" Target="https://www.thefunstons.com/chiseled-sermon-for-the-third-sunday-of-lent-rcl-year-b-march-4-2018/" TargetMode="Externa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hyperlink" Target="https://www.publicdomainpictures.net/view-image.php?image=88246&amp;picture=lifeless-desert-tree" TargetMode="Externa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hyperlink" Target="https://www.thefunstons.com/chiseled-sermon-for-the-third-sunday-of-lent-rcl-year-b-march-4-2018/" TargetMode="Externa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hyperlink" Target="https://www.publicdomainpictures.net/view-image.php?image=88246&amp;picture=lifeless-desert-tree" TargetMode="Externa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hyperlink" Target="https://www.thefunstons.com/chiseled-sermon-for-the-third-sunday-of-lent-rcl-year-b-march-4-2018/" TargetMode="Externa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9F05D4-6CFB-7B31-A5EF-4383B927DFB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3175"/>
            <a:ext cx="12192000" cy="6854825"/>
          </a:xfrm>
          <a:prstGeom prst="rect">
            <a:avLst/>
          </a:prstGeom>
        </p:spPr>
      </p:pic>
    </p:spTree>
    <p:extLst>
      <p:ext uri="{BB962C8B-B14F-4D97-AF65-F5344CB8AC3E}">
        <p14:creationId xmlns:p14="http://schemas.microsoft.com/office/powerpoint/2010/main" val="2206756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9F05D4-6CFB-7B31-A5EF-4383B927DFB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3175"/>
            <a:ext cx="12192000" cy="6854825"/>
          </a:xfrm>
          <a:prstGeom prst="rect">
            <a:avLst/>
          </a:prstGeom>
        </p:spPr>
      </p:pic>
      <p:sp>
        <p:nvSpPr>
          <p:cNvPr id="14" name="TextBox 13">
            <a:extLst>
              <a:ext uri="{FF2B5EF4-FFF2-40B4-BE49-F238E27FC236}">
                <a16:creationId xmlns:a16="http://schemas.microsoft.com/office/drawing/2014/main" id="{2C8EDB0A-B344-EE71-CE25-613F5B613CCB}"/>
              </a:ext>
            </a:extLst>
          </p:cNvPr>
          <p:cNvSpPr txBox="1"/>
          <p:nvPr/>
        </p:nvSpPr>
        <p:spPr>
          <a:xfrm>
            <a:off x="4745831" y="1072313"/>
            <a:ext cx="2700338" cy="1815882"/>
          </a:xfrm>
          <a:prstGeom prst="rect">
            <a:avLst/>
          </a:prstGeom>
          <a:solidFill>
            <a:schemeClr val="accent4">
              <a:lumMod val="20000"/>
              <a:lumOff val="80000"/>
            </a:schemeClr>
          </a:solidFill>
        </p:spPr>
        <p:txBody>
          <a:bodyPr wrap="square" rtlCol="0">
            <a:spAutoFit/>
          </a:bodyPr>
          <a:lstStyle/>
          <a:p>
            <a:r>
              <a:rPr lang="en-US" sz="2800" dirty="0"/>
              <a:t>    </a:t>
            </a:r>
            <a:r>
              <a:rPr lang="en-US" sz="2800" b="1" dirty="0"/>
              <a:t>WILDERNESS</a:t>
            </a:r>
          </a:p>
          <a:p>
            <a:r>
              <a:rPr lang="en-US" sz="2800" dirty="0"/>
              <a:t>       </a:t>
            </a:r>
            <a:r>
              <a:rPr lang="en-US" sz="2800" dirty="0">
                <a:solidFill>
                  <a:srgbClr val="002060"/>
                </a:solidFill>
              </a:rPr>
              <a:t>(Nation)</a:t>
            </a:r>
          </a:p>
          <a:p>
            <a:endParaRPr lang="en-US" sz="2800" dirty="0">
              <a:solidFill>
                <a:schemeClr val="bg1"/>
              </a:solidFill>
            </a:endParaRPr>
          </a:p>
          <a:p>
            <a:r>
              <a:rPr lang="en-US" sz="2800" dirty="0">
                <a:solidFill>
                  <a:schemeClr val="bg1"/>
                </a:solidFill>
              </a:rPr>
              <a:t>             </a:t>
            </a:r>
            <a:r>
              <a:rPr lang="en-US" sz="2800" i="1" dirty="0">
                <a:solidFill>
                  <a:srgbClr val="7030A0"/>
                </a:solidFill>
                <a:latin typeface="Cambria" panose="02040503050406030204" pitchFamily="18" charset="0"/>
              </a:rPr>
              <a:t>The Law</a:t>
            </a:r>
          </a:p>
        </p:txBody>
      </p:sp>
      <p:sp>
        <p:nvSpPr>
          <p:cNvPr id="18" name="TextBox 17">
            <a:extLst>
              <a:ext uri="{FF2B5EF4-FFF2-40B4-BE49-F238E27FC236}">
                <a16:creationId xmlns:a16="http://schemas.microsoft.com/office/drawing/2014/main" id="{96CCDC09-2570-F85A-C6FA-6A4ED6DDACFD}"/>
              </a:ext>
            </a:extLst>
          </p:cNvPr>
          <p:cNvSpPr txBox="1"/>
          <p:nvPr/>
        </p:nvSpPr>
        <p:spPr>
          <a:xfrm>
            <a:off x="9140230" y="1072313"/>
            <a:ext cx="2700338" cy="1815882"/>
          </a:xfrm>
          <a:prstGeom prst="rect">
            <a:avLst/>
          </a:prstGeom>
          <a:solidFill>
            <a:schemeClr val="accent4">
              <a:lumMod val="20000"/>
              <a:lumOff val="80000"/>
            </a:schemeClr>
          </a:solidFill>
        </p:spPr>
        <p:txBody>
          <a:bodyPr wrap="square" rtlCol="0">
            <a:spAutoFit/>
          </a:bodyPr>
          <a:lstStyle/>
          <a:p>
            <a:r>
              <a:rPr lang="en-US" sz="2800" dirty="0"/>
              <a:t> </a:t>
            </a:r>
            <a:r>
              <a:rPr lang="en-US" sz="2800" b="1" dirty="0"/>
              <a:t>PROMISE LAND</a:t>
            </a:r>
          </a:p>
          <a:p>
            <a:r>
              <a:rPr lang="en-US" sz="2800" dirty="0">
                <a:solidFill>
                  <a:srgbClr val="002060"/>
                </a:solidFill>
              </a:rPr>
              <a:t>          (Rest)</a:t>
            </a:r>
          </a:p>
          <a:p>
            <a:endParaRPr lang="en-US" sz="2800" dirty="0">
              <a:solidFill>
                <a:schemeClr val="bg1"/>
              </a:solidFill>
            </a:endParaRPr>
          </a:p>
          <a:p>
            <a:r>
              <a:rPr lang="en-US" sz="2800" dirty="0">
                <a:solidFill>
                  <a:schemeClr val="bg1"/>
                </a:solidFill>
              </a:rPr>
              <a:t>     </a:t>
            </a:r>
          </a:p>
        </p:txBody>
      </p:sp>
      <p:pic>
        <p:nvPicPr>
          <p:cNvPr id="19" name="Picture 18">
            <a:extLst>
              <a:ext uri="{FF2B5EF4-FFF2-40B4-BE49-F238E27FC236}">
                <a16:creationId xmlns:a16="http://schemas.microsoft.com/office/drawing/2014/main" id="{0289A15B-56A2-1A16-D090-B6A1829EFB7C}"/>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4791140" y="2280467"/>
            <a:ext cx="600472" cy="607728"/>
          </a:xfrm>
          <a:prstGeom prst="rect">
            <a:avLst/>
          </a:prstGeom>
        </p:spPr>
      </p:pic>
      <p:sp>
        <p:nvSpPr>
          <p:cNvPr id="20" name="TextBox 19">
            <a:extLst>
              <a:ext uri="{FF2B5EF4-FFF2-40B4-BE49-F238E27FC236}">
                <a16:creationId xmlns:a16="http://schemas.microsoft.com/office/drawing/2014/main" id="{D9ED5FFC-559C-F954-C608-30A90EBE2733}"/>
              </a:ext>
            </a:extLst>
          </p:cNvPr>
          <p:cNvSpPr txBox="1"/>
          <p:nvPr/>
        </p:nvSpPr>
        <p:spPr>
          <a:xfrm>
            <a:off x="361224" y="1072313"/>
            <a:ext cx="2700338" cy="1815882"/>
          </a:xfrm>
          <a:prstGeom prst="rect">
            <a:avLst/>
          </a:prstGeom>
          <a:solidFill>
            <a:schemeClr val="accent4">
              <a:lumMod val="20000"/>
              <a:lumOff val="80000"/>
            </a:schemeClr>
          </a:solidFill>
        </p:spPr>
        <p:txBody>
          <a:bodyPr wrap="square" rtlCol="0">
            <a:spAutoFit/>
          </a:bodyPr>
          <a:lstStyle/>
          <a:p>
            <a:r>
              <a:rPr lang="en-US" sz="2800" dirty="0"/>
              <a:t>          </a:t>
            </a:r>
            <a:r>
              <a:rPr lang="en-US" sz="2800" b="1" dirty="0"/>
              <a:t>EGYPT</a:t>
            </a:r>
          </a:p>
          <a:p>
            <a:r>
              <a:rPr lang="en-US" sz="2800" dirty="0"/>
              <a:t>       </a:t>
            </a:r>
            <a:r>
              <a:rPr lang="en-US" sz="2800" dirty="0">
                <a:solidFill>
                  <a:srgbClr val="002060"/>
                </a:solidFill>
              </a:rPr>
              <a:t>(Bondage)</a:t>
            </a:r>
          </a:p>
          <a:p>
            <a:endParaRPr lang="en-US" sz="2800" dirty="0">
              <a:solidFill>
                <a:schemeClr val="bg1"/>
              </a:solidFill>
            </a:endParaRPr>
          </a:p>
          <a:p>
            <a:r>
              <a:rPr lang="en-US" sz="2800" i="1" dirty="0"/>
              <a:t>               Passover</a:t>
            </a:r>
          </a:p>
        </p:txBody>
      </p:sp>
      <p:sp>
        <p:nvSpPr>
          <p:cNvPr id="21" name="TextBox 20">
            <a:extLst>
              <a:ext uri="{FF2B5EF4-FFF2-40B4-BE49-F238E27FC236}">
                <a16:creationId xmlns:a16="http://schemas.microsoft.com/office/drawing/2014/main" id="{C2E893B0-BEE0-DF29-78A6-A3F15236CDA1}"/>
              </a:ext>
            </a:extLst>
          </p:cNvPr>
          <p:cNvSpPr txBox="1"/>
          <p:nvPr/>
        </p:nvSpPr>
        <p:spPr>
          <a:xfrm>
            <a:off x="361224" y="4213223"/>
            <a:ext cx="2700338" cy="1815882"/>
          </a:xfrm>
          <a:prstGeom prst="rect">
            <a:avLst/>
          </a:prstGeom>
          <a:solidFill>
            <a:schemeClr val="accent4">
              <a:lumMod val="20000"/>
              <a:lumOff val="80000"/>
            </a:schemeClr>
          </a:solidFill>
        </p:spPr>
        <p:txBody>
          <a:bodyPr wrap="square" rtlCol="0">
            <a:spAutoFit/>
          </a:bodyPr>
          <a:lstStyle/>
          <a:p>
            <a:r>
              <a:rPr lang="en-US" sz="2800" dirty="0"/>
              <a:t>        </a:t>
            </a:r>
            <a:r>
              <a:rPr lang="en-US" sz="2800" b="1" dirty="0"/>
              <a:t>WORLD</a:t>
            </a:r>
          </a:p>
          <a:p>
            <a:r>
              <a:rPr lang="en-US" sz="2800" dirty="0">
                <a:solidFill>
                  <a:srgbClr val="002060"/>
                </a:solidFill>
              </a:rPr>
              <a:t>      (Bondage)</a:t>
            </a:r>
          </a:p>
          <a:p>
            <a:r>
              <a:rPr lang="en-US" sz="2400" dirty="0"/>
              <a:t>      </a:t>
            </a:r>
            <a:r>
              <a:rPr lang="en-US" sz="2400" i="1" dirty="0"/>
              <a:t>Romans 6:16</a:t>
            </a:r>
            <a:r>
              <a:rPr lang="en-US" sz="2800" dirty="0"/>
              <a:t> </a:t>
            </a:r>
            <a:r>
              <a:rPr lang="en-US" sz="2800" dirty="0">
                <a:solidFill>
                  <a:schemeClr val="bg1"/>
                </a:solidFill>
              </a:rPr>
              <a:t>                 </a:t>
            </a:r>
            <a:r>
              <a:rPr lang="en-US" sz="2400" i="1" dirty="0">
                <a:solidFill>
                  <a:schemeClr val="bg1"/>
                </a:solidFill>
              </a:rPr>
              <a:t>                                        </a:t>
            </a:r>
          </a:p>
          <a:p>
            <a:r>
              <a:rPr lang="en-US" sz="2800" dirty="0">
                <a:solidFill>
                  <a:schemeClr val="bg1"/>
                </a:solidFill>
              </a:rPr>
              <a:t>      </a:t>
            </a:r>
          </a:p>
        </p:txBody>
      </p:sp>
      <p:pic>
        <p:nvPicPr>
          <p:cNvPr id="23" name="Graphic 22">
            <a:extLst>
              <a:ext uri="{FF2B5EF4-FFF2-40B4-BE49-F238E27FC236}">
                <a16:creationId xmlns:a16="http://schemas.microsoft.com/office/drawing/2014/main" id="{7C0134F3-AC64-1E60-A2DB-A9E59237A197}"/>
              </a:ext>
            </a:extLst>
          </p:cNvPr>
          <p:cNvPicPr>
            <a:picLocks noChangeAspect="1"/>
          </p:cNvPicPr>
          <p:nvPr/>
        </p:nvPicPr>
        <p:blipFill>
          <a:blip r:embed="rId6">
            <a:extLst>
              <a:ext uri="{96DAC541-7B7A-43D3-8B79-37D633B846F1}">
                <asvg:svgBlip xmlns:asvg="http://schemas.microsoft.com/office/drawing/2016/SVG/main" r:embed="rId7"/>
              </a:ext>
              <a:ext uri="{837473B0-CC2E-450A-ABE3-18F120FF3D39}">
                <a1611:picAttrSrcUrl xmlns:a1611="http://schemas.microsoft.com/office/drawing/2016/11/main" r:id="rId8"/>
              </a:ext>
            </a:extLst>
          </a:blip>
          <a:stretch>
            <a:fillRect/>
          </a:stretch>
        </p:blipFill>
        <p:spPr>
          <a:xfrm>
            <a:off x="2477988" y="5315074"/>
            <a:ext cx="486668" cy="678578"/>
          </a:xfrm>
          <a:prstGeom prst="rect">
            <a:avLst/>
          </a:prstGeom>
        </p:spPr>
      </p:pic>
      <p:sp>
        <p:nvSpPr>
          <p:cNvPr id="27" name="TextBox 26">
            <a:extLst>
              <a:ext uri="{FF2B5EF4-FFF2-40B4-BE49-F238E27FC236}">
                <a16:creationId xmlns:a16="http://schemas.microsoft.com/office/drawing/2014/main" id="{278A8DDD-D0C5-A432-4A76-7CD51CE4BF23}"/>
              </a:ext>
            </a:extLst>
          </p:cNvPr>
          <p:cNvSpPr txBox="1"/>
          <p:nvPr/>
        </p:nvSpPr>
        <p:spPr>
          <a:xfrm>
            <a:off x="1537506" y="6039646"/>
            <a:ext cx="1323073" cy="461665"/>
          </a:xfrm>
          <a:prstGeom prst="rect">
            <a:avLst/>
          </a:prstGeom>
          <a:solidFill>
            <a:srgbClr val="FFD579"/>
          </a:solidFill>
        </p:spPr>
        <p:txBody>
          <a:bodyPr wrap="square" rtlCol="0">
            <a:spAutoFit/>
          </a:bodyPr>
          <a:lstStyle/>
          <a:p>
            <a:r>
              <a:rPr lang="en-US" sz="2400" b="1" i="1" dirty="0"/>
              <a:t>1 Cor 5:7</a:t>
            </a:r>
          </a:p>
        </p:txBody>
      </p:sp>
      <p:sp>
        <p:nvSpPr>
          <p:cNvPr id="32" name="TextBox 31">
            <a:extLst>
              <a:ext uri="{FF2B5EF4-FFF2-40B4-BE49-F238E27FC236}">
                <a16:creationId xmlns:a16="http://schemas.microsoft.com/office/drawing/2014/main" id="{D8C85591-D093-FA3F-E55A-AA2C04789CB1}"/>
              </a:ext>
            </a:extLst>
          </p:cNvPr>
          <p:cNvSpPr txBox="1"/>
          <p:nvPr/>
        </p:nvSpPr>
        <p:spPr>
          <a:xfrm rot="19979895">
            <a:off x="247743" y="294381"/>
            <a:ext cx="1422400" cy="523220"/>
          </a:xfrm>
          <a:prstGeom prst="rect">
            <a:avLst/>
          </a:prstGeom>
          <a:solidFill>
            <a:schemeClr val="accent2">
              <a:lumMod val="50000"/>
            </a:schemeClr>
          </a:solidFill>
        </p:spPr>
        <p:txBody>
          <a:bodyPr wrap="square" rtlCol="0">
            <a:spAutoFit/>
          </a:bodyPr>
          <a:lstStyle/>
          <a:p>
            <a:r>
              <a:rPr lang="en-US" sz="2800" dirty="0">
                <a:solidFill>
                  <a:srgbClr val="FFC000"/>
                </a:solidFill>
              </a:rPr>
              <a:t>Pharoah</a:t>
            </a:r>
          </a:p>
        </p:txBody>
      </p:sp>
      <p:sp>
        <p:nvSpPr>
          <p:cNvPr id="33" name="TextBox 32">
            <a:extLst>
              <a:ext uri="{FF2B5EF4-FFF2-40B4-BE49-F238E27FC236}">
                <a16:creationId xmlns:a16="http://schemas.microsoft.com/office/drawing/2014/main" id="{4FFB4676-4401-6C99-4E48-5E1478CA9657}"/>
              </a:ext>
            </a:extLst>
          </p:cNvPr>
          <p:cNvSpPr txBox="1"/>
          <p:nvPr/>
        </p:nvSpPr>
        <p:spPr>
          <a:xfrm rot="19979895">
            <a:off x="2511151" y="308448"/>
            <a:ext cx="1185694" cy="523220"/>
          </a:xfrm>
          <a:prstGeom prst="rect">
            <a:avLst/>
          </a:prstGeom>
          <a:solidFill>
            <a:schemeClr val="tx1"/>
          </a:solidFill>
        </p:spPr>
        <p:txBody>
          <a:bodyPr wrap="square" rtlCol="0">
            <a:spAutoFit/>
          </a:bodyPr>
          <a:lstStyle/>
          <a:p>
            <a:r>
              <a:rPr lang="en-US" sz="2800" dirty="0">
                <a:solidFill>
                  <a:schemeClr val="bg1"/>
                </a:solidFill>
              </a:rPr>
              <a:t>Moses</a:t>
            </a:r>
          </a:p>
        </p:txBody>
      </p:sp>
      <p:sp>
        <p:nvSpPr>
          <p:cNvPr id="34" name="TextBox 33">
            <a:extLst>
              <a:ext uri="{FF2B5EF4-FFF2-40B4-BE49-F238E27FC236}">
                <a16:creationId xmlns:a16="http://schemas.microsoft.com/office/drawing/2014/main" id="{370C1CE2-7BC2-34E3-0380-8C0DE756E4F0}"/>
              </a:ext>
            </a:extLst>
          </p:cNvPr>
          <p:cNvSpPr txBox="1"/>
          <p:nvPr/>
        </p:nvSpPr>
        <p:spPr>
          <a:xfrm rot="19979895">
            <a:off x="143044" y="3420283"/>
            <a:ext cx="1151588" cy="523220"/>
          </a:xfrm>
          <a:prstGeom prst="rect">
            <a:avLst/>
          </a:prstGeom>
          <a:solidFill>
            <a:schemeClr val="accent2">
              <a:lumMod val="50000"/>
            </a:schemeClr>
          </a:solidFill>
        </p:spPr>
        <p:txBody>
          <a:bodyPr wrap="square" rtlCol="0">
            <a:spAutoFit/>
          </a:bodyPr>
          <a:lstStyle/>
          <a:p>
            <a:r>
              <a:rPr lang="en-US" sz="2800" dirty="0">
                <a:solidFill>
                  <a:srgbClr val="FFC000"/>
                </a:solidFill>
              </a:rPr>
              <a:t>Satan</a:t>
            </a:r>
          </a:p>
        </p:txBody>
      </p:sp>
      <p:sp>
        <p:nvSpPr>
          <p:cNvPr id="35" name="TextBox 34">
            <a:extLst>
              <a:ext uri="{FF2B5EF4-FFF2-40B4-BE49-F238E27FC236}">
                <a16:creationId xmlns:a16="http://schemas.microsoft.com/office/drawing/2014/main" id="{24EDFF0A-FF2B-9344-3213-D3356038ED98}"/>
              </a:ext>
            </a:extLst>
          </p:cNvPr>
          <p:cNvSpPr txBox="1"/>
          <p:nvPr/>
        </p:nvSpPr>
        <p:spPr>
          <a:xfrm rot="19979895">
            <a:off x="2536907" y="3432394"/>
            <a:ext cx="1098237" cy="523220"/>
          </a:xfrm>
          <a:prstGeom prst="rect">
            <a:avLst/>
          </a:prstGeom>
          <a:solidFill>
            <a:schemeClr val="tx1"/>
          </a:solidFill>
        </p:spPr>
        <p:txBody>
          <a:bodyPr wrap="square" rtlCol="0">
            <a:spAutoFit/>
          </a:bodyPr>
          <a:lstStyle/>
          <a:p>
            <a:r>
              <a:rPr lang="en-US" sz="2800" dirty="0">
                <a:solidFill>
                  <a:schemeClr val="bg1"/>
                </a:solidFill>
              </a:rPr>
              <a:t>Christ</a:t>
            </a:r>
          </a:p>
        </p:txBody>
      </p:sp>
      <p:sp>
        <p:nvSpPr>
          <p:cNvPr id="37" name="TextBox 36">
            <a:extLst>
              <a:ext uri="{FF2B5EF4-FFF2-40B4-BE49-F238E27FC236}">
                <a16:creationId xmlns:a16="http://schemas.microsoft.com/office/drawing/2014/main" id="{8396F691-1709-21E6-BD1D-9DE1F1149D9A}"/>
              </a:ext>
            </a:extLst>
          </p:cNvPr>
          <p:cNvSpPr txBox="1"/>
          <p:nvPr/>
        </p:nvSpPr>
        <p:spPr>
          <a:xfrm>
            <a:off x="3061562" y="1704622"/>
            <a:ext cx="1684269" cy="461665"/>
          </a:xfrm>
          <a:prstGeom prst="rect">
            <a:avLst/>
          </a:prstGeom>
          <a:solidFill>
            <a:srgbClr val="002060"/>
          </a:solidFill>
        </p:spPr>
        <p:txBody>
          <a:bodyPr wrap="square" rtlCol="0">
            <a:spAutoFit/>
          </a:bodyPr>
          <a:lstStyle/>
          <a:p>
            <a:r>
              <a:rPr lang="en-US" dirty="0"/>
              <a:t>     </a:t>
            </a:r>
            <a:r>
              <a:rPr lang="en-US" sz="2400" i="1" dirty="0">
                <a:solidFill>
                  <a:schemeClr val="bg1"/>
                </a:solidFill>
              </a:rPr>
              <a:t>Red Sea</a:t>
            </a:r>
          </a:p>
        </p:txBody>
      </p:sp>
      <p:sp>
        <p:nvSpPr>
          <p:cNvPr id="40" name="TextBox 39">
            <a:extLst>
              <a:ext uri="{FF2B5EF4-FFF2-40B4-BE49-F238E27FC236}">
                <a16:creationId xmlns:a16="http://schemas.microsoft.com/office/drawing/2014/main" id="{EC7ABF59-97D0-F654-AA77-E071C9C93D98}"/>
              </a:ext>
            </a:extLst>
          </p:cNvPr>
          <p:cNvSpPr txBox="1"/>
          <p:nvPr/>
        </p:nvSpPr>
        <p:spPr>
          <a:xfrm>
            <a:off x="7480100" y="1704622"/>
            <a:ext cx="1623193" cy="461665"/>
          </a:xfrm>
          <a:prstGeom prst="rect">
            <a:avLst/>
          </a:prstGeom>
          <a:solidFill>
            <a:schemeClr val="tx1"/>
          </a:solidFill>
        </p:spPr>
        <p:txBody>
          <a:bodyPr wrap="square" rtlCol="0">
            <a:spAutoFit/>
          </a:bodyPr>
          <a:lstStyle/>
          <a:p>
            <a:r>
              <a:rPr lang="en-US" sz="2400" dirty="0">
                <a:solidFill>
                  <a:srgbClr val="FFC000"/>
                </a:solidFill>
              </a:rPr>
              <a:t>   JORDAN</a:t>
            </a:r>
          </a:p>
        </p:txBody>
      </p:sp>
      <p:cxnSp>
        <p:nvCxnSpPr>
          <p:cNvPr id="44" name="Straight Arrow Connector 43">
            <a:extLst>
              <a:ext uri="{FF2B5EF4-FFF2-40B4-BE49-F238E27FC236}">
                <a16:creationId xmlns:a16="http://schemas.microsoft.com/office/drawing/2014/main" id="{B133843A-A4C5-B5A2-97CC-E0239DB5BFC9}"/>
              </a:ext>
            </a:extLst>
          </p:cNvPr>
          <p:cNvCxnSpPr/>
          <p:nvPr/>
        </p:nvCxnSpPr>
        <p:spPr>
          <a:xfrm>
            <a:off x="7055556" y="2888195"/>
            <a:ext cx="378657" cy="540805"/>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F7E23AC8-176D-EBE8-C452-0DE898B7518A}"/>
              </a:ext>
            </a:extLst>
          </p:cNvPr>
          <p:cNvSpPr txBox="1"/>
          <p:nvPr/>
        </p:nvSpPr>
        <p:spPr>
          <a:xfrm>
            <a:off x="6851831" y="3421397"/>
            <a:ext cx="1400347" cy="461665"/>
          </a:xfrm>
          <a:prstGeom prst="rect">
            <a:avLst/>
          </a:prstGeom>
          <a:solidFill>
            <a:schemeClr val="tx1"/>
          </a:solidFill>
        </p:spPr>
        <p:txBody>
          <a:bodyPr wrap="square" rtlCol="0">
            <a:spAutoFit/>
          </a:bodyPr>
          <a:lstStyle/>
          <a:p>
            <a:r>
              <a:rPr lang="en-US" sz="2400" dirty="0">
                <a:solidFill>
                  <a:schemeClr val="bg1"/>
                </a:solidFill>
              </a:rPr>
              <a:t>Most Fell</a:t>
            </a:r>
          </a:p>
        </p:txBody>
      </p:sp>
    </p:spTree>
    <p:extLst>
      <p:ext uri="{BB962C8B-B14F-4D97-AF65-F5344CB8AC3E}">
        <p14:creationId xmlns:p14="http://schemas.microsoft.com/office/powerpoint/2010/main" val="2623703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9F05D4-6CFB-7B31-A5EF-4383B927DFB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3175"/>
            <a:ext cx="12192000" cy="6854825"/>
          </a:xfrm>
          <a:prstGeom prst="rect">
            <a:avLst/>
          </a:prstGeom>
        </p:spPr>
      </p:pic>
      <p:sp>
        <p:nvSpPr>
          <p:cNvPr id="14" name="TextBox 13">
            <a:extLst>
              <a:ext uri="{FF2B5EF4-FFF2-40B4-BE49-F238E27FC236}">
                <a16:creationId xmlns:a16="http://schemas.microsoft.com/office/drawing/2014/main" id="{2C8EDB0A-B344-EE71-CE25-613F5B613CCB}"/>
              </a:ext>
            </a:extLst>
          </p:cNvPr>
          <p:cNvSpPr txBox="1"/>
          <p:nvPr/>
        </p:nvSpPr>
        <p:spPr>
          <a:xfrm>
            <a:off x="4745831" y="1072313"/>
            <a:ext cx="2700338" cy="1815882"/>
          </a:xfrm>
          <a:prstGeom prst="rect">
            <a:avLst/>
          </a:prstGeom>
          <a:solidFill>
            <a:schemeClr val="accent4">
              <a:lumMod val="20000"/>
              <a:lumOff val="80000"/>
            </a:schemeClr>
          </a:solidFill>
        </p:spPr>
        <p:txBody>
          <a:bodyPr wrap="square" rtlCol="0">
            <a:spAutoFit/>
          </a:bodyPr>
          <a:lstStyle/>
          <a:p>
            <a:r>
              <a:rPr lang="en-US" sz="2800" dirty="0"/>
              <a:t>    </a:t>
            </a:r>
            <a:r>
              <a:rPr lang="en-US" sz="2800" b="1" dirty="0"/>
              <a:t>WILDERNESS</a:t>
            </a:r>
          </a:p>
          <a:p>
            <a:r>
              <a:rPr lang="en-US" sz="2800" dirty="0"/>
              <a:t>       </a:t>
            </a:r>
            <a:r>
              <a:rPr lang="en-US" sz="2800" dirty="0">
                <a:solidFill>
                  <a:srgbClr val="002060"/>
                </a:solidFill>
              </a:rPr>
              <a:t>(Nation)</a:t>
            </a:r>
          </a:p>
          <a:p>
            <a:endParaRPr lang="en-US" sz="2800" dirty="0">
              <a:solidFill>
                <a:schemeClr val="bg1"/>
              </a:solidFill>
            </a:endParaRPr>
          </a:p>
          <a:p>
            <a:r>
              <a:rPr lang="en-US" sz="2800" dirty="0">
                <a:solidFill>
                  <a:schemeClr val="bg1"/>
                </a:solidFill>
              </a:rPr>
              <a:t>             </a:t>
            </a:r>
            <a:r>
              <a:rPr lang="en-US" sz="2800" i="1" dirty="0">
                <a:solidFill>
                  <a:srgbClr val="7030A0"/>
                </a:solidFill>
                <a:latin typeface="Cambria" panose="02040503050406030204" pitchFamily="18" charset="0"/>
              </a:rPr>
              <a:t>The Law</a:t>
            </a:r>
          </a:p>
        </p:txBody>
      </p:sp>
      <p:sp>
        <p:nvSpPr>
          <p:cNvPr id="16" name="TextBox 15">
            <a:extLst>
              <a:ext uri="{FF2B5EF4-FFF2-40B4-BE49-F238E27FC236}">
                <a16:creationId xmlns:a16="http://schemas.microsoft.com/office/drawing/2014/main" id="{E407975E-0638-E78D-5D67-225F063E385B}"/>
              </a:ext>
            </a:extLst>
          </p:cNvPr>
          <p:cNvSpPr txBox="1"/>
          <p:nvPr/>
        </p:nvSpPr>
        <p:spPr>
          <a:xfrm>
            <a:off x="4734453" y="4213223"/>
            <a:ext cx="2700338" cy="1754326"/>
          </a:xfrm>
          <a:prstGeom prst="rect">
            <a:avLst/>
          </a:prstGeom>
          <a:solidFill>
            <a:schemeClr val="accent4">
              <a:lumMod val="20000"/>
              <a:lumOff val="80000"/>
            </a:schemeClr>
          </a:solidFill>
        </p:spPr>
        <p:txBody>
          <a:bodyPr wrap="square" rtlCol="0">
            <a:spAutoFit/>
          </a:bodyPr>
          <a:lstStyle/>
          <a:p>
            <a:r>
              <a:rPr lang="en-US" sz="2800" dirty="0"/>
              <a:t>       </a:t>
            </a:r>
            <a:r>
              <a:rPr lang="en-US" sz="2800" b="1" dirty="0"/>
              <a:t>CHURCH</a:t>
            </a:r>
          </a:p>
          <a:p>
            <a:r>
              <a:rPr lang="en-US" sz="2800" dirty="0"/>
              <a:t>       </a:t>
            </a:r>
            <a:r>
              <a:rPr lang="en-US" sz="2800" dirty="0">
                <a:solidFill>
                  <a:srgbClr val="002060"/>
                </a:solidFill>
              </a:rPr>
              <a:t>(Nation)</a:t>
            </a:r>
          </a:p>
          <a:p>
            <a:r>
              <a:rPr lang="en-US" sz="2400" dirty="0"/>
              <a:t>     </a:t>
            </a:r>
            <a:endParaRPr lang="en-US" sz="2800" dirty="0">
              <a:solidFill>
                <a:schemeClr val="bg1"/>
              </a:solidFill>
            </a:endParaRPr>
          </a:p>
          <a:p>
            <a:r>
              <a:rPr lang="en-US" sz="2800" i="1" dirty="0">
                <a:solidFill>
                  <a:srgbClr val="7030A0"/>
                </a:solidFill>
              </a:rPr>
              <a:t>             </a:t>
            </a:r>
            <a:endParaRPr lang="en-US" sz="2800" i="1" dirty="0">
              <a:solidFill>
                <a:srgbClr val="7030A0"/>
              </a:solidFill>
              <a:latin typeface="Cambria" panose="02040503050406030204" pitchFamily="18" charset="0"/>
            </a:endParaRPr>
          </a:p>
        </p:txBody>
      </p:sp>
      <p:sp>
        <p:nvSpPr>
          <p:cNvPr id="18" name="TextBox 17">
            <a:extLst>
              <a:ext uri="{FF2B5EF4-FFF2-40B4-BE49-F238E27FC236}">
                <a16:creationId xmlns:a16="http://schemas.microsoft.com/office/drawing/2014/main" id="{96CCDC09-2570-F85A-C6FA-6A4ED6DDACFD}"/>
              </a:ext>
            </a:extLst>
          </p:cNvPr>
          <p:cNvSpPr txBox="1"/>
          <p:nvPr/>
        </p:nvSpPr>
        <p:spPr>
          <a:xfrm>
            <a:off x="9140230" y="1072313"/>
            <a:ext cx="2700338" cy="1815882"/>
          </a:xfrm>
          <a:prstGeom prst="rect">
            <a:avLst/>
          </a:prstGeom>
          <a:solidFill>
            <a:schemeClr val="accent4">
              <a:lumMod val="20000"/>
              <a:lumOff val="80000"/>
            </a:schemeClr>
          </a:solidFill>
        </p:spPr>
        <p:txBody>
          <a:bodyPr wrap="square" rtlCol="0">
            <a:spAutoFit/>
          </a:bodyPr>
          <a:lstStyle/>
          <a:p>
            <a:r>
              <a:rPr lang="en-US" sz="2800" dirty="0"/>
              <a:t> </a:t>
            </a:r>
            <a:r>
              <a:rPr lang="en-US" sz="2800" b="1" dirty="0"/>
              <a:t>PROMISE LAND</a:t>
            </a:r>
          </a:p>
          <a:p>
            <a:r>
              <a:rPr lang="en-US" sz="2800" dirty="0">
                <a:solidFill>
                  <a:srgbClr val="002060"/>
                </a:solidFill>
              </a:rPr>
              <a:t>          (Rest)</a:t>
            </a:r>
          </a:p>
          <a:p>
            <a:endParaRPr lang="en-US" sz="2800" dirty="0">
              <a:solidFill>
                <a:schemeClr val="bg1"/>
              </a:solidFill>
            </a:endParaRPr>
          </a:p>
          <a:p>
            <a:r>
              <a:rPr lang="en-US" sz="2800" dirty="0">
                <a:solidFill>
                  <a:schemeClr val="bg1"/>
                </a:solidFill>
              </a:rPr>
              <a:t>     </a:t>
            </a:r>
          </a:p>
        </p:txBody>
      </p:sp>
      <p:pic>
        <p:nvPicPr>
          <p:cNvPr id="19" name="Picture 18">
            <a:extLst>
              <a:ext uri="{FF2B5EF4-FFF2-40B4-BE49-F238E27FC236}">
                <a16:creationId xmlns:a16="http://schemas.microsoft.com/office/drawing/2014/main" id="{0289A15B-56A2-1A16-D090-B6A1829EFB7C}"/>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4791140" y="2280467"/>
            <a:ext cx="600472" cy="607728"/>
          </a:xfrm>
          <a:prstGeom prst="rect">
            <a:avLst/>
          </a:prstGeom>
        </p:spPr>
      </p:pic>
      <p:sp>
        <p:nvSpPr>
          <p:cNvPr id="20" name="TextBox 19">
            <a:extLst>
              <a:ext uri="{FF2B5EF4-FFF2-40B4-BE49-F238E27FC236}">
                <a16:creationId xmlns:a16="http://schemas.microsoft.com/office/drawing/2014/main" id="{D9ED5FFC-559C-F954-C608-30A90EBE2733}"/>
              </a:ext>
            </a:extLst>
          </p:cNvPr>
          <p:cNvSpPr txBox="1"/>
          <p:nvPr/>
        </p:nvSpPr>
        <p:spPr>
          <a:xfrm>
            <a:off x="361224" y="1072313"/>
            <a:ext cx="2700338" cy="1815882"/>
          </a:xfrm>
          <a:prstGeom prst="rect">
            <a:avLst/>
          </a:prstGeom>
          <a:solidFill>
            <a:schemeClr val="accent4">
              <a:lumMod val="20000"/>
              <a:lumOff val="80000"/>
            </a:schemeClr>
          </a:solidFill>
        </p:spPr>
        <p:txBody>
          <a:bodyPr wrap="square" rtlCol="0">
            <a:spAutoFit/>
          </a:bodyPr>
          <a:lstStyle/>
          <a:p>
            <a:r>
              <a:rPr lang="en-US" sz="2800" dirty="0"/>
              <a:t>          </a:t>
            </a:r>
            <a:r>
              <a:rPr lang="en-US" sz="2800" b="1" dirty="0"/>
              <a:t>EGYPT</a:t>
            </a:r>
          </a:p>
          <a:p>
            <a:r>
              <a:rPr lang="en-US" sz="2800" dirty="0"/>
              <a:t>       </a:t>
            </a:r>
            <a:r>
              <a:rPr lang="en-US" sz="2800" dirty="0">
                <a:solidFill>
                  <a:srgbClr val="002060"/>
                </a:solidFill>
              </a:rPr>
              <a:t>(Bondage)</a:t>
            </a:r>
          </a:p>
          <a:p>
            <a:endParaRPr lang="en-US" sz="2800" dirty="0">
              <a:solidFill>
                <a:schemeClr val="bg1"/>
              </a:solidFill>
            </a:endParaRPr>
          </a:p>
          <a:p>
            <a:r>
              <a:rPr lang="en-US" sz="2800" i="1" dirty="0"/>
              <a:t>               Passover</a:t>
            </a:r>
          </a:p>
        </p:txBody>
      </p:sp>
      <p:sp>
        <p:nvSpPr>
          <p:cNvPr id="21" name="TextBox 20">
            <a:extLst>
              <a:ext uri="{FF2B5EF4-FFF2-40B4-BE49-F238E27FC236}">
                <a16:creationId xmlns:a16="http://schemas.microsoft.com/office/drawing/2014/main" id="{C2E893B0-BEE0-DF29-78A6-A3F15236CDA1}"/>
              </a:ext>
            </a:extLst>
          </p:cNvPr>
          <p:cNvSpPr txBox="1"/>
          <p:nvPr/>
        </p:nvSpPr>
        <p:spPr>
          <a:xfrm>
            <a:off x="361224" y="4213223"/>
            <a:ext cx="2700338" cy="1815882"/>
          </a:xfrm>
          <a:prstGeom prst="rect">
            <a:avLst/>
          </a:prstGeom>
          <a:solidFill>
            <a:schemeClr val="accent4">
              <a:lumMod val="20000"/>
              <a:lumOff val="80000"/>
            </a:schemeClr>
          </a:solidFill>
        </p:spPr>
        <p:txBody>
          <a:bodyPr wrap="square" rtlCol="0">
            <a:spAutoFit/>
          </a:bodyPr>
          <a:lstStyle/>
          <a:p>
            <a:r>
              <a:rPr lang="en-US" sz="2800" dirty="0"/>
              <a:t>        </a:t>
            </a:r>
            <a:r>
              <a:rPr lang="en-US" sz="2800" b="1" dirty="0"/>
              <a:t>WORLD</a:t>
            </a:r>
          </a:p>
          <a:p>
            <a:r>
              <a:rPr lang="en-US" sz="2800" dirty="0">
                <a:solidFill>
                  <a:srgbClr val="002060"/>
                </a:solidFill>
              </a:rPr>
              <a:t>      (Bondage)</a:t>
            </a:r>
          </a:p>
          <a:p>
            <a:r>
              <a:rPr lang="en-US" sz="2400" dirty="0"/>
              <a:t>      </a:t>
            </a:r>
            <a:r>
              <a:rPr lang="en-US" sz="2400" i="1" dirty="0"/>
              <a:t>Romans 6:16</a:t>
            </a:r>
            <a:r>
              <a:rPr lang="en-US" sz="2800" dirty="0"/>
              <a:t> </a:t>
            </a:r>
            <a:r>
              <a:rPr lang="en-US" sz="2800" dirty="0">
                <a:solidFill>
                  <a:schemeClr val="bg1"/>
                </a:solidFill>
              </a:rPr>
              <a:t>                 </a:t>
            </a:r>
            <a:r>
              <a:rPr lang="en-US" sz="2400" i="1" dirty="0">
                <a:solidFill>
                  <a:schemeClr val="bg1"/>
                </a:solidFill>
              </a:rPr>
              <a:t>                                        </a:t>
            </a:r>
          </a:p>
          <a:p>
            <a:r>
              <a:rPr lang="en-US" sz="2800" dirty="0">
                <a:solidFill>
                  <a:schemeClr val="bg1"/>
                </a:solidFill>
              </a:rPr>
              <a:t>      </a:t>
            </a:r>
          </a:p>
        </p:txBody>
      </p:sp>
      <p:pic>
        <p:nvPicPr>
          <p:cNvPr id="23" name="Graphic 22">
            <a:extLst>
              <a:ext uri="{FF2B5EF4-FFF2-40B4-BE49-F238E27FC236}">
                <a16:creationId xmlns:a16="http://schemas.microsoft.com/office/drawing/2014/main" id="{7C0134F3-AC64-1E60-A2DB-A9E59237A197}"/>
              </a:ext>
            </a:extLst>
          </p:cNvPr>
          <p:cNvPicPr>
            <a:picLocks noChangeAspect="1"/>
          </p:cNvPicPr>
          <p:nvPr/>
        </p:nvPicPr>
        <p:blipFill>
          <a:blip r:embed="rId6">
            <a:extLst>
              <a:ext uri="{96DAC541-7B7A-43D3-8B79-37D633B846F1}">
                <asvg:svgBlip xmlns:asvg="http://schemas.microsoft.com/office/drawing/2016/SVG/main" r:embed="rId7"/>
              </a:ext>
              <a:ext uri="{837473B0-CC2E-450A-ABE3-18F120FF3D39}">
                <a1611:picAttrSrcUrl xmlns:a1611="http://schemas.microsoft.com/office/drawing/2016/11/main" r:id="rId8"/>
              </a:ext>
            </a:extLst>
          </a:blip>
          <a:stretch>
            <a:fillRect/>
          </a:stretch>
        </p:blipFill>
        <p:spPr>
          <a:xfrm>
            <a:off x="2477988" y="5315074"/>
            <a:ext cx="486668" cy="678578"/>
          </a:xfrm>
          <a:prstGeom prst="rect">
            <a:avLst/>
          </a:prstGeom>
        </p:spPr>
      </p:pic>
      <p:sp>
        <p:nvSpPr>
          <p:cNvPr id="27" name="TextBox 26">
            <a:extLst>
              <a:ext uri="{FF2B5EF4-FFF2-40B4-BE49-F238E27FC236}">
                <a16:creationId xmlns:a16="http://schemas.microsoft.com/office/drawing/2014/main" id="{278A8DDD-D0C5-A432-4A76-7CD51CE4BF23}"/>
              </a:ext>
            </a:extLst>
          </p:cNvPr>
          <p:cNvSpPr txBox="1"/>
          <p:nvPr/>
        </p:nvSpPr>
        <p:spPr>
          <a:xfrm>
            <a:off x="1537506" y="6039646"/>
            <a:ext cx="1323073" cy="461665"/>
          </a:xfrm>
          <a:prstGeom prst="rect">
            <a:avLst/>
          </a:prstGeom>
          <a:solidFill>
            <a:srgbClr val="FFD579"/>
          </a:solidFill>
        </p:spPr>
        <p:txBody>
          <a:bodyPr wrap="square" rtlCol="0">
            <a:spAutoFit/>
          </a:bodyPr>
          <a:lstStyle/>
          <a:p>
            <a:r>
              <a:rPr lang="en-US" sz="2400" b="1" i="1" dirty="0"/>
              <a:t>1 Cor 5:7</a:t>
            </a:r>
          </a:p>
        </p:txBody>
      </p:sp>
      <p:sp>
        <p:nvSpPr>
          <p:cNvPr id="32" name="TextBox 31">
            <a:extLst>
              <a:ext uri="{FF2B5EF4-FFF2-40B4-BE49-F238E27FC236}">
                <a16:creationId xmlns:a16="http://schemas.microsoft.com/office/drawing/2014/main" id="{D8C85591-D093-FA3F-E55A-AA2C04789CB1}"/>
              </a:ext>
            </a:extLst>
          </p:cNvPr>
          <p:cNvSpPr txBox="1"/>
          <p:nvPr/>
        </p:nvSpPr>
        <p:spPr>
          <a:xfrm rot="19979895">
            <a:off x="247743" y="294381"/>
            <a:ext cx="1422400" cy="523220"/>
          </a:xfrm>
          <a:prstGeom prst="rect">
            <a:avLst/>
          </a:prstGeom>
          <a:solidFill>
            <a:schemeClr val="accent2">
              <a:lumMod val="50000"/>
            </a:schemeClr>
          </a:solidFill>
        </p:spPr>
        <p:txBody>
          <a:bodyPr wrap="square" rtlCol="0">
            <a:spAutoFit/>
          </a:bodyPr>
          <a:lstStyle/>
          <a:p>
            <a:r>
              <a:rPr lang="en-US" sz="2800" dirty="0">
                <a:solidFill>
                  <a:srgbClr val="FFC000"/>
                </a:solidFill>
              </a:rPr>
              <a:t>Pharoah</a:t>
            </a:r>
          </a:p>
        </p:txBody>
      </p:sp>
      <p:sp>
        <p:nvSpPr>
          <p:cNvPr id="33" name="TextBox 32">
            <a:extLst>
              <a:ext uri="{FF2B5EF4-FFF2-40B4-BE49-F238E27FC236}">
                <a16:creationId xmlns:a16="http://schemas.microsoft.com/office/drawing/2014/main" id="{4FFB4676-4401-6C99-4E48-5E1478CA9657}"/>
              </a:ext>
            </a:extLst>
          </p:cNvPr>
          <p:cNvSpPr txBox="1"/>
          <p:nvPr/>
        </p:nvSpPr>
        <p:spPr>
          <a:xfrm rot="19979895">
            <a:off x="2511151" y="308448"/>
            <a:ext cx="1185694" cy="523220"/>
          </a:xfrm>
          <a:prstGeom prst="rect">
            <a:avLst/>
          </a:prstGeom>
          <a:solidFill>
            <a:schemeClr val="tx1"/>
          </a:solidFill>
        </p:spPr>
        <p:txBody>
          <a:bodyPr wrap="square" rtlCol="0">
            <a:spAutoFit/>
          </a:bodyPr>
          <a:lstStyle/>
          <a:p>
            <a:r>
              <a:rPr lang="en-US" sz="2800" dirty="0">
                <a:solidFill>
                  <a:schemeClr val="bg1"/>
                </a:solidFill>
              </a:rPr>
              <a:t>Moses</a:t>
            </a:r>
          </a:p>
        </p:txBody>
      </p:sp>
      <p:sp>
        <p:nvSpPr>
          <p:cNvPr id="34" name="TextBox 33">
            <a:extLst>
              <a:ext uri="{FF2B5EF4-FFF2-40B4-BE49-F238E27FC236}">
                <a16:creationId xmlns:a16="http://schemas.microsoft.com/office/drawing/2014/main" id="{370C1CE2-7BC2-34E3-0380-8C0DE756E4F0}"/>
              </a:ext>
            </a:extLst>
          </p:cNvPr>
          <p:cNvSpPr txBox="1"/>
          <p:nvPr/>
        </p:nvSpPr>
        <p:spPr>
          <a:xfrm rot="19979895">
            <a:off x="143044" y="3420283"/>
            <a:ext cx="1151588" cy="523220"/>
          </a:xfrm>
          <a:prstGeom prst="rect">
            <a:avLst/>
          </a:prstGeom>
          <a:solidFill>
            <a:schemeClr val="accent2">
              <a:lumMod val="50000"/>
            </a:schemeClr>
          </a:solidFill>
        </p:spPr>
        <p:txBody>
          <a:bodyPr wrap="square" rtlCol="0">
            <a:spAutoFit/>
          </a:bodyPr>
          <a:lstStyle/>
          <a:p>
            <a:r>
              <a:rPr lang="en-US" sz="2800" dirty="0">
                <a:solidFill>
                  <a:srgbClr val="FFC000"/>
                </a:solidFill>
              </a:rPr>
              <a:t>Satan</a:t>
            </a:r>
          </a:p>
        </p:txBody>
      </p:sp>
      <p:sp>
        <p:nvSpPr>
          <p:cNvPr id="35" name="TextBox 34">
            <a:extLst>
              <a:ext uri="{FF2B5EF4-FFF2-40B4-BE49-F238E27FC236}">
                <a16:creationId xmlns:a16="http://schemas.microsoft.com/office/drawing/2014/main" id="{24EDFF0A-FF2B-9344-3213-D3356038ED98}"/>
              </a:ext>
            </a:extLst>
          </p:cNvPr>
          <p:cNvSpPr txBox="1"/>
          <p:nvPr/>
        </p:nvSpPr>
        <p:spPr>
          <a:xfrm rot="19979895">
            <a:off x="2536907" y="3432394"/>
            <a:ext cx="1098237" cy="523220"/>
          </a:xfrm>
          <a:prstGeom prst="rect">
            <a:avLst/>
          </a:prstGeom>
          <a:solidFill>
            <a:schemeClr val="tx1"/>
          </a:solidFill>
        </p:spPr>
        <p:txBody>
          <a:bodyPr wrap="square" rtlCol="0">
            <a:spAutoFit/>
          </a:bodyPr>
          <a:lstStyle/>
          <a:p>
            <a:r>
              <a:rPr lang="en-US" sz="2800" dirty="0">
                <a:solidFill>
                  <a:schemeClr val="bg1"/>
                </a:solidFill>
              </a:rPr>
              <a:t>Christ</a:t>
            </a:r>
          </a:p>
        </p:txBody>
      </p:sp>
      <p:sp>
        <p:nvSpPr>
          <p:cNvPr id="37" name="TextBox 36">
            <a:extLst>
              <a:ext uri="{FF2B5EF4-FFF2-40B4-BE49-F238E27FC236}">
                <a16:creationId xmlns:a16="http://schemas.microsoft.com/office/drawing/2014/main" id="{8396F691-1709-21E6-BD1D-9DE1F1149D9A}"/>
              </a:ext>
            </a:extLst>
          </p:cNvPr>
          <p:cNvSpPr txBox="1"/>
          <p:nvPr/>
        </p:nvSpPr>
        <p:spPr>
          <a:xfrm>
            <a:off x="3061562" y="1704622"/>
            <a:ext cx="1684269" cy="461665"/>
          </a:xfrm>
          <a:prstGeom prst="rect">
            <a:avLst/>
          </a:prstGeom>
          <a:solidFill>
            <a:srgbClr val="002060"/>
          </a:solidFill>
        </p:spPr>
        <p:txBody>
          <a:bodyPr wrap="square" rtlCol="0">
            <a:spAutoFit/>
          </a:bodyPr>
          <a:lstStyle/>
          <a:p>
            <a:r>
              <a:rPr lang="en-US" dirty="0"/>
              <a:t>     </a:t>
            </a:r>
            <a:r>
              <a:rPr lang="en-US" sz="2400" i="1" dirty="0">
                <a:solidFill>
                  <a:schemeClr val="bg1"/>
                </a:solidFill>
              </a:rPr>
              <a:t>Red Sea</a:t>
            </a:r>
          </a:p>
        </p:txBody>
      </p:sp>
      <p:sp>
        <p:nvSpPr>
          <p:cNvPr id="38" name="TextBox 37">
            <a:extLst>
              <a:ext uri="{FF2B5EF4-FFF2-40B4-BE49-F238E27FC236}">
                <a16:creationId xmlns:a16="http://schemas.microsoft.com/office/drawing/2014/main" id="{32DF267C-6377-FFAA-B4B1-7DBFC8C01775}"/>
              </a:ext>
            </a:extLst>
          </p:cNvPr>
          <p:cNvSpPr txBox="1"/>
          <p:nvPr/>
        </p:nvSpPr>
        <p:spPr>
          <a:xfrm>
            <a:off x="3065951" y="4940775"/>
            <a:ext cx="1684269" cy="461665"/>
          </a:xfrm>
          <a:prstGeom prst="rect">
            <a:avLst/>
          </a:prstGeom>
          <a:solidFill>
            <a:srgbClr val="002060"/>
          </a:solidFill>
        </p:spPr>
        <p:txBody>
          <a:bodyPr wrap="square" rtlCol="0">
            <a:spAutoFit/>
          </a:bodyPr>
          <a:lstStyle/>
          <a:p>
            <a:r>
              <a:rPr lang="en-US" dirty="0"/>
              <a:t>     </a:t>
            </a:r>
            <a:r>
              <a:rPr lang="en-US" sz="2400" i="1" dirty="0">
                <a:solidFill>
                  <a:schemeClr val="bg1"/>
                </a:solidFill>
              </a:rPr>
              <a:t>Baptism</a:t>
            </a:r>
          </a:p>
        </p:txBody>
      </p:sp>
      <p:sp>
        <p:nvSpPr>
          <p:cNvPr id="40" name="TextBox 39">
            <a:extLst>
              <a:ext uri="{FF2B5EF4-FFF2-40B4-BE49-F238E27FC236}">
                <a16:creationId xmlns:a16="http://schemas.microsoft.com/office/drawing/2014/main" id="{EC7ABF59-97D0-F654-AA77-E071C9C93D98}"/>
              </a:ext>
            </a:extLst>
          </p:cNvPr>
          <p:cNvSpPr txBox="1"/>
          <p:nvPr/>
        </p:nvSpPr>
        <p:spPr>
          <a:xfrm>
            <a:off x="7480100" y="1704622"/>
            <a:ext cx="1623193" cy="461665"/>
          </a:xfrm>
          <a:prstGeom prst="rect">
            <a:avLst/>
          </a:prstGeom>
          <a:solidFill>
            <a:schemeClr val="tx1"/>
          </a:solidFill>
        </p:spPr>
        <p:txBody>
          <a:bodyPr wrap="square" rtlCol="0">
            <a:spAutoFit/>
          </a:bodyPr>
          <a:lstStyle/>
          <a:p>
            <a:r>
              <a:rPr lang="en-US" sz="2400" dirty="0">
                <a:solidFill>
                  <a:srgbClr val="FFC000"/>
                </a:solidFill>
              </a:rPr>
              <a:t>   JORDAN</a:t>
            </a:r>
          </a:p>
        </p:txBody>
      </p:sp>
      <p:cxnSp>
        <p:nvCxnSpPr>
          <p:cNvPr id="44" name="Straight Arrow Connector 43">
            <a:extLst>
              <a:ext uri="{FF2B5EF4-FFF2-40B4-BE49-F238E27FC236}">
                <a16:creationId xmlns:a16="http://schemas.microsoft.com/office/drawing/2014/main" id="{B133843A-A4C5-B5A2-97CC-E0239DB5BFC9}"/>
              </a:ext>
            </a:extLst>
          </p:cNvPr>
          <p:cNvCxnSpPr/>
          <p:nvPr/>
        </p:nvCxnSpPr>
        <p:spPr>
          <a:xfrm>
            <a:off x="7055556" y="2888195"/>
            <a:ext cx="378657" cy="540805"/>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F7E23AC8-176D-EBE8-C452-0DE898B7518A}"/>
              </a:ext>
            </a:extLst>
          </p:cNvPr>
          <p:cNvSpPr txBox="1"/>
          <p:nvPr/>
        </p:nvSpPr>
        <p:spPr>
          <a:xfrm>
            <a:off x="6851831" y="3421397"/>
            <a:ext cx="1377769" cy="461665"/>
          </a:xfrm>
          <a:prstGeom prst="rect">
            <a:avLst/>
          </a:prstGeom>
          <a:solidFill>
            <a:schemeClr val="tx1"/>
          </a:solidFill>
        </p:spPr>
        <p:txBody>
          <a:bodyPr wrap="square" rtlCol="0">
            <a:spAutoFit/>
          </a:bodyPr>
          <a:lstStyle/>
          <a:p>
            <a:r>
              <a:rPr lang="en-US" sz="2400" dirty="0">
                <a:solidFill>
                  <a:schemeClr val="bg1"/>
                </a:solidFill>
              </a:rPr>
              <a:t>Most Fell</a:t>
            </a:r>
          </a:p>
        </p:txBody>
      </p:sp>
    </p:spTree>
    <p:extLst>
      <p:ext uri="{BB962C8B-B14F-4D97-AF65-F5344CB8AC3E}">
        <p14:creationId xmlns:p14="http://schemas.microsoft.com/office/powerpoint/2010/main" val="2263141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9F05D4-6CFB-7B31-A5EF-4383B927DFB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3175"/>
            <a:ext cx="12192000" cy="6854825"/>
          </a:xfrm>
          <a:prstGeom prst="rect">
            <a:avLst/>
          </a:prstGeom>
        </p:spPr>
      </p:pic>
      <p:sp>
        <p:nvSpPr>
          <p:cNvPr id="14" name="TextBox 13">
            <a:extLst>
              <a:ext uri="{FF2B5EF4-FFF2-40B4-BE49-F238E27FC236}">
                <a16:creationId xmlns:a16="http://schemas.microsoft.com/office/drawing/2014/main" id="{2C8EDB0A-B344-EE71-CE25-613F5B613CCB}"/>
              </a:ext>
            </a:extLst>
          </p:cNvPr>
          <p:cNvSpPr txBox="1"/>
          <p:nvPr/>
        </p:nvSpPr>
        <p:spPr>
          <a:xfrm>
            <a:off x="4745831" y="1072313"/>
            <a:ext cx="2700338" cy="1815882"/>
          </a:xfrm>
          <a:prstGeom prst="rect">
            <a:avLst/>
          </a:prstGeom>
          <a:solidFill>
            <a:schemeClr val="accent4">
              <a:lumMod val="20000"/>
              <a:lumOff val="80000"/>
            </a:schemeClr>
          </a:solidFill>
        </p:spPr>
        <p:txBody>
          <a:bodyPr wrap="square" rtlCol="0">
            <a:spAutoFit/>
          </a:bodyPr>
          <a:lstStyle/>
          <a:p>
            <a:r>
              <a:rPr lang="en-US" sz="2800" dirty="0"/>
              <a:t>    </a:t>
            </a:r>
            <a:r>
              <a:rPr lang="en-US" sz="2800" b="1" dirty="0"/>
              <a:t>WILDERNESS</a:t>
            </a:r>
          </a:p>
          <a:p>
            <a:r>
              <a:rPr lang="en-US" sz="2800" dirty="0"/>
              <a:t>       </a:t>
            </a:r>
            <a:r>
              <a:rPr lang="en-US" sz="2800" dirty="0">
                <a:solidFill>
                  <a:srgbClr val="002060"/>
                </a:solidFill>
              </a:rPr>
              <a:t>(Nation)</a:t>
            </a:r>
          </a:p>
          <a:p>
            <a:endParaRPr lang="en-US" sz="2800" dirty="0">
              <a:solidFill>
                <a:schemeClr val="bg1"/>
              </a:solidFill>
            </a:endParaRPr>
          </a:p>
          <a:p>
            <a:r>
              <a:rPr lang="en-US" sz="2800" dirty="0">
                <a:solidFill>
                  <a:schemeClr val="bg1"/>
                </a:solidFill>
              </a:rPr>
              <a:t>             </a:t>
            </a:r>
            <a:r>
              <a:rPr lang="en-US" sz="2800" i="1" dirty="0">
                <a:solidFill>
                  <a:srgbClr val="7030A0"/>
                </a:solidFill>
                <a:latin typeface="Cambria" panose="02040503050406030204" pitchFamily="18" charset="0"/>
              </a:rPr>
              <a:t>The Law</a:t>
            </a:r>
          </a:p>
        </p:txBody>
      </p:sp>
      <p:sp>
        <p:nvSpPr>
          <p:cNvPr id="16" name="TextBox 15">
            <a:extLst>
              <a:ext uri="{FF2B5EF4-FFF2-40B4-BE49-F238E27FC236}">
                <a16:creationId xmlns:a16="http://schemas.microsoft.com/office/drawing/2014/main" id="{E407975E-0638-E78D-5D67-225F063E385B}"/>
              </a:ext>
            </a:extLst>
          </p:cNvPr>
          <p:cNvSpPr txBox="1"/>
          <p:nvPr/>
        </p:nvSpPr>
        <p:spPr>
          <a:xfrm>
            <a:off x="4734453" y="4213223"/>
            <a:ext cx="2700338" cy="1754326"/>
          </a:xfrm>
          <a:prstGeom prst="rect">
            <a:avLst/>
          </a:prstGeom>
          <a:solidFill>
            <a:schemeClr val="accent4">
              <a:lumMod val="20000"/>
              <a:lumOff val="80000"/>
            </a:schemeClr>
          </a:solidFill>
        </p:spPr>
        <p:txBody>
          <a:bodyPr wrap="square" rtlCol="0">
            <a:spAutoFit/>
          </a:bodyPr>
          <a:lstStyle/>
          <a:p>
            <a:r>
              <a:rPr lang="en-US" sz="2800" dirty="0"/>
              <a:t>       </a:t>
            </a:r>
            <a:r>
              <a:rPr lang="en-US" sz="2800" b="1" dirty="0"/>
              <a:t>CHURCH</a:t>
            </a:r>
          </a:p>
          <a:p>
            <a:r>
              <a:rPr lang="en-US" sz="2800" dirty="0"/>
              <a:t>       </a:t>
            </a:r>
            <a:r>
              <a:rPr lang="en-US" sz="2800" dirty="0">
                <a:solidFill>
                  <a:srgbClr val="002060"/>
                </a:solidFill>
              </a:rPr>
              <a:t>(Nation)</a:t>
            </a:r>
          </a:p>
          <a:p>
            <a:r>
              <a:rPr lang="en-US" sz="2400" dirty="0"/>
              <a:t>     </a:t>
            </a:r>
            <a:endParaRPr lang="en-US" sz="2800" dirty="0">
              <a:solidFill>
                <a:schemeClr val="bg1"/>
              </a:solidFill>
            </a:endParaRPr>
          </a:p>
          <a:p>
            <a:r>
              <a:rPr lang="en-US" sz="2800" i="1" dirty="0">
                <a:solidFill>
                  <a:srgbClr val="7030A0"/>
                </a:solidFill>
              </a:rPr>
              <a:t>             </a:t>
            </a:r>
            <a:r>
              <a:rPr lang="en-US" sz="2800" i="1" dirty="0">
                <a:solidFill>
                  <a:srgbClr val="7030A0"/>
                </a:solidFill>
                <a:latin typeface="Cambria" panose="02040503050406030204" pitchFamily="18" charset="0"/>
              </a:rPr>
              <a:t>New Law</a:t>
            </a:r>
          </a:p>
        </p:txBody>
      </p:sp>
      <p:sp>
        <p:nvSpPr>
          <p:cNvPr id="18" name="TextBox 17">
            <a:extLst>
              <a:ext uri="{FF2B5EF4-FFF2-40B4-BE49-F238E27FC236}">
                <a16:creationId xmlns:a16="http://schemas.microsoft.com/office/drawing/2014/main" id="{96CCDC09-2570-F85A-C6FA-6A4ED6DDACFD}"/>
              </a:ext>
            </a:extLst>
          </p:cNvPr>
          <p:cNvSpPr txBox="1"/>
          <p:nvPr/>
        </p:nvSpPr>
        <p:spPr>
          <a:xfrm>
            <a:off x="9140230" y="1072313"/>
            <a:ext cx="2700338" cy="1815882"/>
          </a:xfrm>
          <a:prstGeom prst="rect">
            <a:avLst/>
          </a:prstGeom>
          <a:solidFill>
            <a:schemeClr val="accent4">
              <a:lumMod val="20000"/>
              <a:lumOff val="80000"/>
            </a:schemeClr>
          </a:solidFill>
        </p:spPr>
        <p:txBody>
          <a:bodyPr wrap="square" rtlCol="0">
            <a:spAutoFit/>
          </a:bodyPr>
          <a:lstStyle/>
          <a:p>
            <a:r>
              <a:rPr lang="en-US" sz="2800" dirty="0"/>
              <a:t> </a:t>
            </a:r>
            <a:r>
              <a:rPr lang="en-US" sz="2800" b="1" dirty="0"/>
              <a:t>PROMISE LAND</a:t>
            </a:r>
          </a:p>
          <a:p>
            <a:r>
              <a:rPr lang="en-US" sz="2800" dirty="0">
                <a:solidFill>
                  <a:srgbClr val="002060"/>
                </a:solidFill>
              </a:rPr>
              <a:t>          (Rest)</a:t>
            </a:r>
          </a:p>
          <a:p>
            <a:endParaRPr lang="en-US" sz="2800" dirty="0">
              <a:solidFill>
                <a:schemeClr val="bg1"/>
              </a:solidFill>
            </a:endParaRPr>
          </a:p>
          <a:p>
            <a:r>
              <a:rPr lang="en-US" sz="2800" dirty="0">
                <a:solidFill>
                  <a:schemeClr val="bg1"/>
                </a:solidFill>
              </a:rPr>
              <a:t>     </a:t>
            </a:r>
          </a:p>
        </p:txBody>
      </p:sp>
      <p:pic>
        <p:nvPicPr>
          <p:cNvPr id="19" name="Picture 18">
            <a:extLst>
              <a:ext uri="{FF2B5EF4-FFF2-40B4-BE49-F238E27FC236}">
                <a16:creationId xmlns:a16="http://schemas.microsoft.com/office/drawing/2014/main" id="{0289A15B-56A2-1A16-D090-B6A1829EFB7C}"/>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4791140" y="2280467"/>
            <a:ext cx="600472" cy="607728"/>
          </a:xfrm>
          <a:prstGeom prst="rect">
            <a:avLst/>
          </a:prstGeom>
        </p:spPr>
      </p:pic>
      <p:sp>
        <p:nvSpPr>
          <p:cNvPr id="20" name="TextBox 19">
            <a:extLst>
              <a:ext uri="{FF2B5EF4-FFF2-40B4-BE49-F238E27FC236}">
                <a16:creationId xmlns:a16="http://schemas.microsoft.com/office/drawing/2014/main" id="{D9ED5FFC-559C-F954-C608-30A90EBE2733}"/>
              </a:ext>
            </a:extLst>
          </p:cNvPr>
          <p:cNvSpPr txBox="1"/>
          <p:nvPr/>
        </p:nvSpPr>
        <p:spPr>
          <a:xfrm>
            <a:off x="361224" y="1072313"/>
            <a:ext cx="2700338" cy="1815882"/>
          </a:xfrm>
          <a:prstGeom prst="rect">
            <a:avLst/>
          </a:prstGeom>
          <a:solidFill>
            <a:schemeClr val="accent4">
              <a:lumMod val="20000"/>
              <a:lumOff val="80000"/>
            </a:schemeClr>
          </a:solidFill>
        </p:spPr>
        <p:txBody>
          <a:bodyPr wrap="square" rtlCol="0">
            <a:spAutoFit/>
          </a:bodyPr>
          <a:lstStyle/>
          <a:p>
            <a:r>
              <a:rPr lang="en-US" sz="2800" dirty="0"/>
              <a:t>          </a:t>
            </a:r>
            <a:r>
              <a:rPr lang="en-US" sz="2800" b="1" dirty="0"/>
              <a:t>EGYPT</a:t>
            </a:r>
          </a:p>
          <a:p>
            <a:r>
              <a:rPr lang="en-US" sz="2800" dirty="0"/>
              <a:t>       </a:t>
            </a:r>
            <a:r>
              <a:rPr lang="en-US" sz="2800" dirty="0">
                <a:solidFill>
                  <a:srgbClr val="002060"/>
                </a:solidFill>
              </a:rPr>
              <a:t>(Bondage)</a:t>
            </a:r>
          </a:p>
          <a:p>
            <a:endParaRPr lang="en-US" sz="2800" dirty="0">
              <a:solidFill>
                <a:schemeClr val="bg1"/>
              </a:solidFill>
            </a:endParaRPr>
          </a:p>
          <a:p>
            <a:r>
              <a:rPr lang="en-US" sz="2800" i="1" dirty="0"/>
              <a:t>               Passover</a:t>
            </a:r>
          </a:p>
        </p:txBody>
      </p:sp>
      <p:sp>
        <p:nvSpPr>
          <p:cNvPr id="21" name="TextBox 20">
            <a:extLst>
              <a:ext uri="{FF2B5EF4-FFF2-40B4-BE49-F238E27FC236}">
                <a16:creationId xmlns:a16="http://schemas.microsoft.com/office/drawing/2014/main" id="{C2E893B0-BEE0-DF29-78A6-A3F15236CDA1}"/>
              </a:ext>
            </a:extLst>
          </p:cNvPr>
          <p:cNvSpPr txBox="1"/>
          <p:nvPr/>
        </p:nvSpPr>
        <p:spPr>
          <a:xfrm>
            <a:off x="361224" y="4213223"/>
            <a:ext cx="2700338" cy="1815882"/>
          </a:xfrm>
          <a:prstGeom prst="rect">
            <a:avLst/>
          </a:prstGeom>
          <a:solidFill>
            <a:schemeClr val="accent4">
              <a:lumMod val="20000"/>
              <a:lumOff val="80000"/>
            </a:schemeClr>
          </a:solidFill>
        </p:spPr>
        <p:txBody>
          <a:bodyPr wrap="square" rtlCol="0">
            <a:spAutoFit/>
          </a:bodyPr>
          <a:lstStyle/>
          <a:p>
            <a:r>
              <a:rPr lang="en-US" sz="2800" dirty="0"/>
              <a:t>        </a:t>
            </a:r>
            <a:r>
              <a:rPr lang="en-US" sz="2800" b="1" dirty="0"/>
              <a:t>WORLD</a:t>
            </a:r>
          </a:p>
          <a:p>
            <a:r>
              <a:rPr lang="en-US" sz="2800" dirty="0">
                <a:solidFill>
                  <a:srgbClr val="002060"/>
                </a:solidFill>
              </a:rPr>
              <a:t>      (Bondage)</a:t>
            </a:r>
          </a:p>
          <a:p>
            <a:r>
              <a:rPr lang="en-US" sz="2400" dirty="0"/>
              <a:t>      </a:t>
            </a:r>
            <a:r>
              <a:rPr lang="en-US" sz="2400" i="1" dirty="0"/>
              <a:t>Romans 6:16</a:t>
            </a:r>
            <a:r>
              <a:rPr lang="en-US" sz="2800" dirty="0"/>
              <a:t> </a:t>
            </a:r>
            <a:r>
              <a:rPr lang="en-US" sz="2800" dirty="0">
                <a:solidFill>
                  <a:schemeClr val="bg1"/>
                </a:solidFill>
              </a:rPr>
              <a:t>                 </a:t>
            </a:r>
            <a:r>
              <a:rPr lang="en-US" sz="2400" i="1" dirty="0">
                <a:solidFill>
                  <a:schemeClr val="bg1"/>
                </a:solidFill>
              </a:rPr>
              <a:t>                                        </a:t>
            </a:r>
          </a:p>
          <a:p>
            <a:r>
              <a:rPr lang="en-US" sz="2800" dirty="0">
                <a:solidFill>
                  <a:schemeClr val="bg1"/>
                </a:solidFill>
              </a:rPr>
              <a:t>      </a:t>
            </a:r>
          </a:p>
        </p:txBody>
      </p:sp>
      <p:pic>
        <p:nvPicPr>
          <p:cNvPr id="23" name="Graphic 22">
            <a:extLst>
              <a:ext uri="{FF2B5EF4-FFF2-40B4-BE49-F238E27FC236}">
                <a16:creationId xmlns:a16="http://schemas.microsoft.com/office/drawing/2014/main" id="{7C0134F3-AC64-1E60-A2DB-A9E59237A197}"/>
              </a:ext>
            </a:extLst>
          </p:cNvPr>
          <p:cNvPicPr>
            <a:picLocks noChangeAspect="1"/>
          </p:cNvPicPr>
          <p:nvPr/>
        </p:nvPicPr>
        <p:blipFill>
          <a:blip r:embed="rId6">
            <a:extLst>
              <a:ext uri="{96DAC541-7B7A-43D3-8B79-37D633B846F1}">
                <asvg:svgBlip xmlns:asvg="http://schemas.microsoft.com/office/drawing/2016/SVG/main" r:embed="rId7"/>
              </a:ext>
              <a:ext uri="{837473B0-CC2E-450A-ABE3-18F120FF3D39}">
                <a1611:picAttrSrcUrl xmlns:a1611="http://schemas.microsoft.com/office/drawing/2016/11/main" r:id="rId8"/>
              </a:ext>
            </a:extLst>
          </a:blip>
          <a:stretch>
            <a:fillRect/>
          </a:stretch>
        </p:blipFill>
        <p:spPr>
          <a:xfrm>
            <a:off x="2477988" y="5315074"/>
            <a:ext cx="486668" cy="678578"/>
          </a:xfrm>
          <a:prstGeom prst="rect">
            <a:avLst/>
          </a:prstGeom>
        </p:spPr>
      </p:pic>
      <p:pic>
        <p:nvPicPr>
          <p:cNvPr id="25" name="Picture 24">
            <a:extLst>
              <a:ext uri="{FF2B5EF4-FFF2-40B4-BE49-F238E27FC236}">
                <a16:creationId xmlns:a16="http://schemas.microsoft.com/office/drawing/2014/main" id="{326C2D9C-ACFD-4C70-CA1E-2016B47E266D}"/>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4835064" y="5497682"/>
            <a:ext cx="505107" cy="469867"/>
          </a:xfrm>
          <a:prstGeom prst="rect">
            <a:avLst/>
          </a:prstGeom>
        </p:spPr>
      </p:pic>
      <p:sp>
        <p:nvSpPr>
          <p:cNvPr id="27" name="TextBox 26">
            <a:extLst>
              <a:ext uri="{FF2B5EF4-FFF2-40B4-BE49-F238E27FC236}">
                <a16:creationId xmlns:a16="http://schemas.microsoft.com/office/drawing/2014/main" id="{278A8DDD-D0C5-A432-4A76-7CD51CE4BF23}"/>
              </a:ext>
            </a:extLst>
          </p:cNvPr>
          <p:cNvSpPr txBox="1"/>
          <p:nvPr/>
        </p:nvSpPr>
        <p:spPr>
          <a:xfrm>
            <a:off x="1537506" y="6039646"/>
            <a:ext cx="1323073" cy="461665"/>
          </a:xfrm>
          <a:prstGeom prst="rect">
            <a:avLst/>
          </a:prstGeom>
          <a:solidFill>
            <a:srgbClr val="FFD579"/>
          </a:solidFill>
        </p:spPr>
        <p:txBody>
          <a:bodyPr wrap="square" rtlCol="0">
            <a:spAutoFit/>
          </a:bodyPr>
          <a:lstStyle/>
          <a:p>
            <a:r>
              <a:rPr lang="en-US" sz="2400" b="1" i="1" dirty="0"/>
              <a:t>1 Cor 5:7</a:t>
            </a:r>
          </a:p>
        </p:txBody>
      </p:sp>
      <p:sp>
        <p:nvSpPr>
          <p:cNvPr id="28" name="TextBox 27">
            <a:extLst>
              <a:ext uri="{FF2B5EF4-FFF2-40B4-BE49-F238E27FC236}">
                <a16:creationId xmlns:a16="http://schemas.microsoft.com/office/drawing/2014/main" id="{DB656A37-AE4C-9BB7-2659-A588A1E4C7B7}"/>
              </a:ext>
            </a:extLst>
          </p:cNvPr>
          <p:cNvSpPr txBox="1"/>
          <p:nvPr/>
        </p:nvSpPr>
        <p:spPr>
          <a:xfrm>
            <a:off x="5445776" y="5967549"/>
            <a:ext cx="1813408" cy="461665"/>
          </a:xfrm>
          <a:prstGeom prst="rect">
            <a:avLst/>
          </a:prstGeom>
          <a:solidFill>
            <a:srgbClr val="FFD579"/>
          </a:solidFill>
        </p:spPr>
        <p:txBody>
          <a:bodyPr wrap="square" rtlCol="0">
            <a:spAutoFit/>
          </a:bodyPr>
          <a:lstStyle/>
          <a:p>
            <a:r>
              <a:rPr lang="en-US" sz="2400" b="1" i="1" dirty="0"/>
              <a:t>Jer. 31:31-34</a:t>
            </a:r>
          </a:p>
        </p:txBody>
      </p:sp>
      <p:sp>
        <p:nvSpPr>
          <p:cNvPr id="32" name="TextBox 31">
            <a:extLst>
              <a:ext uri="{FF2B5EF4-FFF2-40B4-BE49-F238E27FC236}">
                <a16:creationId xmlns:a16="http://schemas.microsoft.com/office/drawing/2014/main" id="{D8C85591-D093-FA3F-E55A-AA2C04789CB1}"/>
              </a:ext>
            </a:extLst>
          </p:cNvPr>
          <p:cNvSpPr txBox="1"/>
          <p:nvPr/>
        </p:nvSpPr>
        <p:spPr>
          <a:xfrm rot="19979895">
            <a:off x="247743" y="294381"/>
            <a:ext cx="1422400" cy="523220"/>
          </a:xfrm>
          <a:prstGeom prst="rect">
            <a:avLst/>
          </a:prstGeom>
          <a:solidFill>
            <a:schemeClr val="accent2">
              <a:lumMod val="50000"/>
            </a:schemeClr>
          </a:solidFill>
        </p:spPr>
        <p:txBody>
          <a:bodyPr wrap="square" rtlCol="0">
            <a:spAutoFit/>
          </a:bodyPr>
          <a:lstStyle/>
          <a:p>
            <a:r>
              <a:rPr lang="en-US" sz="2800" dirty="0">
                <a:solidFill>
                  <a:srgbClr val="FFC000"/>
                </a:solidFill>
              </a:rPr>
              <a:t>Pharoah</a:t>
            </a:r>
          </a:p>
        </p:txBody>
      </p:sp>
      <p:sp>
        <p:nvSpPr>
          <p:cNvPr id="33" name="TextBox 32">
            <a:extLst>
              <a:ext uri="{FF2B5EF4-FFF2-40B4-BE49-F238E27FC236}">
                <a16:creationId xmlns:a16="http://schemas.microsoft.com/office/drawing/2014/main" id="{4FFB4676-4401-6C99-4E48-5E1478CA9657}"/>
              </a:ext>
            </a:extLst>
          </p:cNvPr>
          <p:cNvSpPr txBox="1"/>
          <p:nvPr/>
        </p:nvSpPr>
        <p:spPr>
          <a:xfrm rot="19979895">
            <a:off x="2511151" y="308448"/>
            <a:ext cx="1185694" cy="523220"/>
          </a:xfrm>
          <a:prstGeom prst="rect">
            <a:avLst/>
          </a:prstGeom>
          <a:solidFill>
            <a:schemeClr val="tx1"/>
          </a:solidFill>
        </p:spPr>
        <p:txBody>
          <a:bodyPr wrap="square" rtlCol="0">
            <a:spAutoFit/>
          </a:bodyPr>
          <a:lstStyle/>
          <a:p>
            <a:r>
              <a:rPr lang="en-US" sz="2800" dirty="0">
                <a:solidFill>
                  <a:schemeClr val="bg1"/>
                </a:solidFill>
              </a:rPr>
              <a:t>Moses</a:t>
            </a:r>
          </a:p>
        </p:txBody>
      </p:sp>
      <p:sp>
        <p:nvSpPr>
          <p:cNvPr id="34" name="TextBox 33">
            <a:extLst>
              <a:ext uri="{FF2B5EF4-FFF2-40B4-BE49-F238E27FC236}">
                <a16:creationId xmlns:a16="http://schemas.microsoft.com/office/drawing/2014/main" id="{370C1CE2-7BC2-34E3-0380-8C0DE756E4F0}"/>
              </a:ext>
            </a:extLst>
          </p:cNvPr>
          <p:cNvSpPr txBox="1"/>
          <p:nvPr/>
        </p:nvSpPr>
        <p:spPr>
          <a:xfrm rot="19979895">
            <a:off x="143044" y="3420283"/>
            <a:ext cx="1151588" cy="523220"/>
          </a:xfrm>
          <a:prstGeom prst="rect">
            <a:avLst/>
          </a:prstGeom>
          <a:solidFill>
            <a:schemeClr val="accent2">
              <a:lumMod val="50000"/>
            </a:schemeClr>
          </a:solidFill>
        </p:spPr>
        <p:txBody>
          <a:bodyPr wrap="square" rtlCol="0">
            <a:spAutoFit/>
          </a:bodyPr>
          <a:lstStyle/>
          <a:p>
            <a:r>
              <a:rPr lang="en-US" sz="2800" dirty="0">
                <a:solidFill>
                  <a:srgbClr val="FFC000"/>
                </a:solidFill>
              </a:rPr>
              <a:t>Satan</a:t>
            </a:r>
          </a:p>
        </p:txBody>
      </p:sp>
      <p:sp>
        <p:nvSpPr>
          <p:cNvPr id="35" name="TextBox 34">
            <a:extLst>
              <a:ext uri="{FF2B5EF4-FFF2-40B4-BE49-F238E27FC236}">
                <a16:creationId xmlns:a16="http://schemas.microsoft.com/office/drawing/2014/main" id="{24EDFF0A-FF2B-9344-3213-D3356038ED98}"/>
              </a:ext>
            </a:extLst>
          </p:cNvPr>
          <p:cNvSpPr txBox="1"/>
          <p:nvPr/>
        </p:nvSpPr>
        <p:spPr>
          <a:xfrm rot="19979895">
            <a:off x="2536907" y="3432394"/>
            <a:ext cx="1098237" cy="523220"/>
          </a:xfrm>
          <a:prstGeom prst="rect">
            <a:avLst/>
          </a:prstGeom>
          <a:solidFill>
            <a:schemeClr val="tx1"/>
          </a:solidFill>
        </p:spPr>
        <p:txBody>
          <a:bodyPr wrap="square" rtlCol="0">
            <a:spAutoFit/>
          </a:bodyPr>
          <a:lstStyle/>
          <a:p>
            <a:r>
              <a:rPr lang="en-US" sz="2800" dirty="0">
                <a:solidFill>
                  <a:schemeClr val="bg1"/>
                </a:solidFill>
              </a:rPr>
              <a:t>Christ</a:t>
            </a:r>
          </a:p>
        </p:txBody>
      </p:sp>
      <p:sp>
        <p:nvSpPr>
          <p:cNvPr id="37" name="TextBox 36">
            <a:extLst>
              <a:ext uri="{FF2B5EF4-FFF2-40B4-BE49-F238E27FC236}">
                <a16:creationId xmlns:a16="http://schemas.microsoft.com/office/drawing/2014/main" id="{8396F691-1709-21E6-BD1D-9DE1F1149D9A}"/>
              </a:ext>
            </a:extLst>
          </p:cNvPr>
          <p:cNvSpPr txBox="1"/>
          <p:nvPr/>
        </p:nvSpPr>
        <p:spPr>
          <a:xfrm>
            <a:off x="3061562" y="1704622"/>
            <a:ext cx="1684269" cy="461665"/>
          </a:xfrm>
          <a:prstGeom prst="rect">
            <a:avLst/>
          </a:prstGeom>
          <a:solidFill>
            <a:srgbClr val="002060"/>
          </a:solidFill>
        </p:spPr>
        <p:txBody>
          <a:bodyPr wrap="square" rtlCol="0">
            <a:spAutoFit/>
          </a:bodyPr>
          <a:lstStyle/>
          <a:p>
            <a:r>
              <a:rPr lang="en-US" dirty="0"/>
              <a:t>     </a:t>
            </a:r>
            <a:r>
              <a:rPr lang="en-US" sz="2400" i="1" dirty="0">
                <a:solidFill>
                  <a:schemeClr val="bg1"/>
                </a:solidFill>
              </a:rPr>
              <a:t>Red Sea</a:t>
            </a:r>
          </a:p>
        </p:txBody>
      </p:sp>
      <p:sp>
        <p:nvSpPr>
          <p:cNvPr id="38" name="TextBox 37">
            <a:extLst>
              <a:ext uri="{FF2B5EF4-FFF2-40B4-BE49-F238E27FC236}">
                <a16:creationId xmlns:a16="http://schemas.microsoft.com/office/drawing/2014/main" id="{32DF267C-6377-FFAA-B4B1-7DBFC8C01775}"/>
              </a:ext>
            </a:extLst>
          </p:cNvPr>
          <p:cNvSpPr txBox="1"/>
          <p:nvPr/>
        </p:nvSpPr>
        <p:spPr>
          <a:xfrm>
            <a:off x="3065951" y="4940775"/>
            <a:ext cx="1684269" cy="461665"/>
          </a:xfrm>
          <a:prstGeom prst="rect">
            <a:avLst/>
          </a:prstGeom>
          <a:solidFill>
            <a:srgbClr val="002060"/>
          </a:solidFill>
        </p:spPr>
        <p:txBody>
          <a:bodyPr wrap="square" rtlCol="0">
            <a:spAutoFit/>
          </a:bodyPr>
          <a:lstStyle/>
          <a:p>
            <a:r>
              <a:rPr lang="en-US" dirty="0"/>
              <a:t>     </a:t>
            </a:r>
            <a:r>
              <a:rPr lang="en-US" sz="2400" i="1" dirty="0">
                <a:solidFill>
                  <a:schemeClr val="bg1"/>
                </a:solidFill>
              </a:rPr>
              <a:t>Baptism</a:t>
            </a:r>
          </a:p>
        </p:txBody>
      </p:sp>
      <p:sp>
        <p:nvSpPr>
          <p:cNvPr id="40" name="TextBox 39">
            <a:extLst>
              <a:ext uri="{FF2B5EF4-FFF2-40B4-BE49-F238E27FC236}">
                <a16:creationId xmlns:a16="http://schemas.microsoft.com/office/drawing/2014/main" id="{EC7ABF59-97D0-F654-AA77-E071C9C93D98}"/>
              </a:ext>
            </a:extLst>
          </p:cNvPr>
          <p:cNvSpPr txBox="1"/>
          <p:nvPr/>
        </p:nvSpPr>
        <p:spPr>
          <a:xfrm>
            <a:off x="7480100" y="1704622"/>
            <a:ext cx="1623193" cy="461665"/>
          </a:xfrm>
          <a:prstGeom prst="rect">
            <a:avLst/>
          </a:prstGeom>
          <a:solidFill>
            <a:schemeClr val="tx1"/>
          </a:solidFill>
        </p:spPr>
        <p:txBody>
          <a:bodyPr wrap="square" rtlCol="0">
            <a:spAutoFit/>
          </a:bodyPr>
          <a:lstStyle/>
          <a:p>
            <a:r>
              <a:rPr lang="en-US" sz="2400" dirty="0">
                <a:solidFill>
                  <a:srgbClr val="FFC000"/>
                </a:solidFill>
              </a:rPr>
              <a:t>   JORDAN</a:t>
            </a:r>
          </a:p>
        </p:txBody>
      </p:sp>
      <p:cxnSp>
        <p:nvCxnSpPr>
          <p:cNvPr id="44" name="Straight Arrow Connector 43">
            <a:extLst>
              <a:ext uri="{FF2B5EF4-FFF2-40B4-BE49-F238E27FC236}">
                <a16:creationId xmlns:a16="http://schemas.microsoft.com/office/drawing/2014/main" id="{B133843A-A4C5-B5A2-97CC-E0239DB5BFC9}"/>
              </a:ext>
            </a:extLst>
          </p:cNvPr>
          <p:cNvCxnSpPr/>
          <p:nvPr/>
        </p:nvCxnSpPr>
        <p:spPr>
          <a:xfrm>
            <a:off x="7055556" y="2888195"/>
            <a:ext cx="378657" cy="540805"/>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F7E23AC8-176D-EBE8-C452-0DE898B7518A}"/>
              </a:ext>
            </a:extLst>
          </p:cNvPr>
          <p:cNvSpPr txBox="1"/>
          <p:nvPr/>
        </p:nvSpPr>
        <p:spPr>
          <a:xfrm>
            <a:off x="6851831" y="3421397"/>
            <a:ext cx="1377769" cy="461665"/>
          </a:xfrm>
          <a:prstGeom prst="rect">
            <a:avLst/>
          </a:prstGeom>
          <a:solidFill>
            <a:schemeClr val="tx1"/>
          </a:solidFill>
        </p:spPr>
        <p:txBody>
          <a:bodyPr wrap="square" rtlCol="0">
            <a:spAutoFit/>
          </a:bodyPr>
          <a:lstStyle/>
          <a:p>
            <a:r>
              <a:rPr lang="en-US" sz="2400" dirty="0">
                <a:solidFill>
                  <a:schemeClr val="bg1"/>
                </a:solidFill>
              </a:rPr>
              <a:t>Most Fell</a:t>
            </a:r>
          </a:p>
        </p:txBody>
      </p:sp>
    </p:spTree>
    <p:extLst>
      <p:ext uri="{BB962C8B-B14F-4D97-AF65-F5344CB8AC3E}">
        <p14:creationId xmlns:p14="http://schemas.microsoft.com/office/powerpoint/2010/main" val="1570290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40739D-644D-5701-30F8-64B1F063FB2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5B11CC8-2A24-E3EE-7B08-23624B5DEB73}"/>
              </a:ext>
            </a:extLst>
          </p:cNvPr>
          <p:cNvSpPr txBox="1"/>
          <p:nvPr/>
        </p:nvSpPr>
        <p:spPr>
          <a:xfrm>
            <a:off x="1335264" y="945269"/>
            <a:ext cx="9272588" cy="3785652"/>
          </a:xfrm>
          <a:prstGeom prst="rect">
            <a:avLst/>
          </a:prstGeom>
          <a:solidFill>
            <a:schemeClr val="accent4">
              <a:lumMod val="20000"/>
              <a:lumOff val="80000"/>
            </a:schemeClr>
          </a:solidFill>
        </p:spPr>
        <p:txBody>
          <a:bodyPr wrap="square" rtlCol="0">
            <a:spAutoFit/>
          </a:bodyPr>
          <a:lstStyle/>
          <a:p>
            <a:r>
              <a:rPr lang="en-US" sz="4000" dirty="0">
                <a:latin typeface="Cambria" panose="02040503050406030204" pitchFamily="18" charset="0"/>
              </a:rPr>
              <a:t>   “Behold the days are coming, says the   Lord, when I will make a new covenant with the house of Israel and the house of Judah…I will put My Law in their </a:t>
            </a:r>
            <a:r>
              <a:rPr lang="en-US" sz="4000" b="1" i="1" dirty="0">
                <a:latin typeface="Cambria" panose="02040503050406030204" pitchFamily="18" charset="0"/>
              </a:rPr>
              <a:t>minds </a:t>
            </a:r>
            <a:r>
              <a:rPr lang="en-US" sz="4000" dirty="0">
                <a:latin typeface="Cambria" panose="02040503050406030204" pitchFamily="18" charset="0"/>
              </a:rPr>
              <a:t>and write it on their </a:t>
            </a:r>
            <a:r>
              <a:rPr lang="en-US" sz="4000" b="1" i="1" dirty="0">
                <a:latin typeface="Cambria" panose="02040503050406030204" pitchFamily="18" charset="0"/>
              </a:rPr>
              <a:t>hearts</a:t>
            </a:r>
            <a:r>
              <a:rPr lang="en-US" sz="4000" dirty="0">
                <a:latin typeface="Cambria" panose="02040503050406030204" pitchFamily="18" charset="0"/>
              </a:rPr>
              <a:t>, and I will be their God, and they shall be My people.”</a:t>
            </a:r>
          </a:p>
        </p:txBody>
      </p:sp>
      <p:sp>
        <p:nvSpPr>
          <p:cNvPr id="5" name="TextBox 4">
            <a:extLst>
              <a:ext uri="{FF2B5EF4-FFF2-40B4-BE49-F238E27FC236}">
                <a16:creationId xmlns:a16="http://schemas.microsoft.com/office/drawing/2014/main" id="{3D430487-6BF3-91C1-868A-F3D46BF1F10A}"/>
              </a:ext>
            </a:extLst>
          </p:cNvPr>
          <p:cNvSpPr txBox="1"/>
          <p:nvPr/>
        </p:nvSpPr>
        <p:spPr>
          <a:xfrm>
            <a:off x="6220179" y="5170311"/>
            <a:ext cx="4289778" cy="707886"/>
          </a:xfrm>
          <a:prstGeom prst="rect">
            <a:avLst/>
          </a:prstGeom>
          <a:solidFill>
            <a:schemeClr val="tx1"/>
          </a:solidFill>
        </p:spPr>
        <p:txBody>
          <a:bodyPr wrap="square" rtlCol="0">
            <a:spAutoFit/>
          </a:bodyPr>
          <a:lstStyle/>
          <a:p>
            <a:r>
              <a:rPr lang="en-US" sz="4000" dirty="0">
                <a:solidFill>
                  <a:schemeClr val="bg1"/>
                </a:solidFill>
                <a:latin typeface="Cambria" panose="02040503050406030204" pitchFamily="18" charset="0"/>
              </a:rPr>
              <a:t>Jeremiah 31:31-34</a:t>
            </a:r>
          </a:p>
        </p:txBody>
      </p:sp>
    </p:spTree>
    <p:extLst>
      <p:ext uri="{BB962C8B-B14F-4D97-AF65-F5344CB8AC3E}">
        <p14:creationId xmlns:p14="http://schemas.microsoft.com/office/powerpoint/2010/main" val="1231609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9F05D4-6CFB-7B31-A5EF-4383B927DFB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3175"/>
            <a:ext cx="12192000" cy="6854825"/>
          </a:xfrm>
          <a:prstGeom prst="rect">
            <a:avLst/>
          </a:prstGeom>
        </p:spPr>
      </p:pic>
      <p:sp>
        <p:nvSpPr>
          <p:cNvPr id="14" name="TextBox 13">
            <a:extLst>
              <a:ext uri="{FF2B5EF4-FFF2-40B4-BE49-F238E27FC236}">
                <a16:creationId xmlns:a16="http://schemas.microsoft.com/office/drawing/2014/main" id="{2C8EDB0A-B344-EE71-CE25-613F5B613CCB}"/>
              </a:ext>
            </a:extLst>
          </p:cNvPr>
          <p:cNvSpPr txBox="1"/>
          <p:nvPr/>
        </p:nvSpPr>
        <p:spPr>
          <a:xfrm>
            <a:off x="4745831" y="1072313"/>
            <a:ext cx="2700338" cy="1815882"/>
          </a:xfrm>
          <a:prstGeom prst="rect">
            <a:avLst/>
          </a:prstGeom>
          <a:solidFill>
            <a:schemeClr val="accent4">
              <a:lumMod val="20000"/>
              <a:lumOff val="80000"/>
            </a:schemeClr>
          </a:solidFill>
        </p:spPr>
        <p:txBody>
          <a:bodyPr wrap="square" rtlCol="0">
            <a:spAutoFit/>
          </a:bodyPr>
          <a:lstStyle/>
          <a:p>
            <a:r>
              <a:rPr lang="en-US" sz="2800" dirty="0"/>
              <a:t>    </a:t>
            </a:r>
            <a:r>
              <a:rPr lang="en-US" sz="2800" b="1" dirty="0"/>
              <a:t>WILDERNESS</a:t>
            </a:r>
          </a:p>
          <a:p>
            <a:r>
              <a:rPr lang="en-US" sz="2800" dirty="0"/>
              <a:t>       </a:t>
            </a:r>
            <a:r>
              <a:rPr lang="en-US" sz="2800" dirty="0">
                <a:solidFill>
                  <a:srgbClr val="002060"/>
                </a:solidFill>
              </a:rPr>
              <a:t>(Nation)</a:t>
            </a:r>
          </a:p>
          <a:p>
            <a:endParaRPr lang="en-US" sz="2800" dirty="0">
              <a:solidFill>
                <a:schemeClr val="bg1"/>
              </a:solidFill>
            </a:endParaRPr>
          </a:p>
          <a:p>
            <a:r>
              <a:rPr lang="en-US" sz="2800" dirty="0">
                <a:solidFill>
                  <a:schemeClr val="bg1"/>
                </a:solidFill>
              </a:rPr>
              <a:t>             </a:t>
            </a:r>
            <a:r>
              <a:rPr lang="en-US" sz="2800" i="1" dirty="0">
                <a:solidFill>
                  <a:srgbClr val="7030A0"/>
                </a:solidFill>
                <a:latin typeface="Cambria" panose="02040503050406030204" pitchFamily="18" charset="0"/>
              </a:rPr>
              <a:t>The Law</a:t>
            </a:r>
          </a:p>
        </p:txBody>
      </p:sp>
      <p:sp>
        <p:nvSpPr>
          <p:cNvPr id="16" name="TextBox 15">
            <a:extLst>
              <a:ext uri="{FF2B5EF4-FFF2-40B4-BE49-F238E27FC236}">
                <a16:creationId xmlns:a16="http://schemas.microsoft.com/office/drawing/2014/main" id="{E407975E-0638-E78D-5D67-225F063E385B}"/>
              </a:ext>
            </a:extLst>
          </p:cNvPr>
          <p:cNvSpPr txBox="1"/>
          <p:nvPr/>
        </p:nvSpPr>
        <p:spPr>
          <a:xfrm>
            <a:off x="4734453" y="4213223"/>
            <a:ext cx="2700338" cy="1754326"/>
          </a:xfrm>
          <a:prstGeom prst="rect">
            <a:avLst/>
          </a:prstGeom>
          <a:solidFill>
            <a:schemeClr val="accent4">
              <a:lumMod val="20000"/>
              <a:lumOff val="80000"/>
            </a:schemeClr>
          </a:solidFill>
        </p:spPr>
        <p:txBody>
          <a:bodyPr wrap="square" rtlCol="0">
            <a:spAutoFit/>
          </a:bodyPr>
          <a:lstStyle/>
          <a:p>
            <a:r>
              <a:rPr lang="en-US" sz="2800" dirty="0"/>
              <a:t>       </a:t>
            </a:r>
            <a:r>
              <a:rPr lang="en-US" sz="2800" b="1" dirty="0"/>
              <a:t>CHURCH</a:t>
            </a:r>
          </a:p>
          <a:p>
            <a:r>
              <a:rPr lang="en-US" sz="2800" dirty="0"/>
              <a:t>       </a:t>
            </a:r>
            <a:r>
              <a:rPr lang="en-US" sz="2800" dirty="0">
                <a:solidFill>
                  <a:srgbClr val="002060"/>
                </a:solidFill>
              </a:rPr>
              <a:t>(Nation)</a:t>
            </a:r>
          </a:p>
          <a:p>
            <a:r>
              <a:rPr lang="en-US" sz="2400" dirty="0"/>
              <a:t>     </a:t>
            </a:r>
            <a:endParaRPr lang="en-US" sz="2800" dirty="0">
              <a:solidFill>
                <a:schemeClr val="bg1"/>
              </a:solidFill>
            </a:endParaRPr>
          </a:p>
          <a:p>
            <a:r>
              <a:rPr lang="en-US" sz="2800" i="1" dirty="0">
                <a:solidFill>
                  <a:srgbClr val="7030A0"/>
                </a:solidFill>
              </a:rPr>
              <a:t>             </a:t>
            </a:r>
            <a:r>
              <a:rPr lang="en-US" sz="2800" i="1" dirty="0">
                <a:solidFill>
                  <a:srgbClr val="7030A0"/>
                </a:solidFill>
                <a:latin typeface="Cambria" panose="02040503050406030204" pitchFamily="18" charset="0"/>
              </a:rPr>
              <a:t>New Law</a:t>
            </a:r>
          </a:p>
        </p:txBody>
      </p:sp>
      <p:sp>
        <p:nvSpPr>
          <p:cNvPr id="18" name="TextBox 17">
            <a:extLst>
              <a:ext uri="{FF2B5EF4-FFF2-40B4-BE49-F238E27FC236}">
                <a16:creationId xmlns:a16="http://schemas.microsoft.com/office/drawing/2014/main" id="{96CCDC09-2570-F85A-C6FA-6A4ED6DDACFD}"/>
              </a:ext>
            </a:extLst>
          </p:cNvPr>
          <p:cNvSpPr txBox="1"/>
          <p:nvPr/>
        </p:nvSpPr>
        <p:spPr>
          <a:xfrm>
            <a:off x="9140230" y="1072313"/>
            <a:ext cx="2700338" cy="1815882"/>
          </a:xfrm>
          <a:prstGeom prst="rect">
            <a:avLst/>
          </a:prstGeom>
          <a:solidFill>
            <a:schemeClr val="accent4">
              <a:lumMod val="20000"/>
              <a:lumOff val="80000"/>
            </a:schemeClr>
          </a:solidFill>
        </p:spPr>
        <p:txBody>
          <a:bodyPr wrap="square" rtlCol="0">
            <a:spAutoFit/>
          </a:bodyPr>
          <a:lstStyle/>
          <a:p>
            <a:r>
              <a:rPr lang="en-US" sz="2800" dirty="0"/>
              <a:t> </a:t>
            </a:r>
            <a:r>
              <a:rPr lang="en-US" sz="2800" b="1" dirty="0"/>
              <a:t>PROMISE LAND</a:t>
            </a:r>
          </a:p>
          <a:p>
            <a:r>
              <a:rPr lang="en-US" sz="2800" dirty="0">
                <a:solidFill>
                  <a:srgbClr val="002060"/>
                </a:solidFill>
              </a:rPr>
              <a:t>          (Rest)</a:t>
            </a:r>
          </a:p>
          <a:p>
            <a:endParaRPr lang="en-US" sz="2800" dirty="0">
              <a:solidFill>
                <a:schemeClr val="bg1"/>
              </a:solidFill>
            </a:endParaRPr>
          </a:p>
          <a:p>
            <a:r>
              <a:rPr lang="en-US" sz="2800" dirty="0">
                <a:solidFill>
                  <a:schemeClr val="bg1"/>
                </a:solidFill>
              </a:rPr>
              <a:t>     </a:t>
            </a:r>
          </a:p>
        </p:txBody>
      </p:sp>
      <p:pic>
        <p:nvPicPr>
          <p:cNvPr id="19" name="Picture 18">
            <a:extLst>
              <a:ext uri="{FF2B5EF4-FFF2-40B4-BE49-F238E27FC236}">
                <a16:creationId xmlns:a16="http://schemas.microsoft.com/office/drawing/2014/main" id="{0289A15B-56A2-1A16-D090-B6A1829EFB7C}"/>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4791140" y="2280467"/>
            <a:ext cx="600472" cy="607728"/>
          </a:xfrm>
          <a:prstGeom prst="rect">
            <a:avLst/>
          </a:prstGeom>
        </p:spPr>
      </p:pic>
      <p:sp>
        <p:nvSpPr>
          <p:cNvPr id="20" name="TextBox 19">
            <a:extLst>
              <a:ext uri="{FF2B5EF4-FFF2-40B4-BE49-F238E27FC236}">
                <a16:creationId xmlns:a16="http://schemas.microsoft.com/office/drawing/2014/main" id="{D9ED5FFC-559C-F954-C608-30A90EBE2733}"/>
              </a:ext>
            </a:extLst>
          </p:cNvPr>
          <p:cNvSpPr txBox="1"/>
          <p:nvPr/>
        </p:nvSpPr>
        <p:spPr>
          <a:xfrm>
            <a:off x="361224" y="1072313"/>
            <a:ext cx="2700338" cy="1815882"/>
          </a:xfrm>
          <a:prstGeom prst="rect">
            <a:avLst/>
          </a:prstGeom>
          <a:solidFill>
            <a:schemeClr val="accent4">
              <a:lumMod val="20000"/>
              <a:lumOff val="80000"/>
            </a:schemeClr>
          </a:solidFill>
        </p:spPr>
        <p:txBody>
          <a:bodyPr wrap="square" rtlCol="0">
            <a:spAutoFit/>
          </a:bodyPr>
          <a:lstStyle/>
          <a:p>
            <a:r>
              <a:rPr lang="en-US" sz="2800" dirty="0"/>
              <a:t>          </a:t>
            </a:r>
            <a:r>
              <a:rPr lang="en-US" sz="2800" b="1" dirty="0"/>
              <a:t>EGYPT</a:t>
            </a:r>
          </a:p>
          <a:p>
            <a:r>
              <a:rPr lang="en-US" sz="2800" dirty="0"/>
              <a:t>       </a:t>
            </a:r>
            <a:r>
              <a:rPr lang="en-US" sz="2800" dirty="0">
                <a:solidFill>
                  <a:srgbClr val="002060"/>
                </a:solidFill>
              </a:rPr>
              <a:t>(Bondage)</a:t>
            </a:r>
          </a:p>
          <a:p>
            <a:endParaRPr lang="en-US" sz="2800" dirty="0">
              <a:solidFill>
                <a:schemeClr val="bg1"/>
              </a:solidFill>
            </a:endParaRPr>
          </a:p>
          <a:p>
            <a:r>
              <a:rPr lang="en-US" sz="2800" i="1" dirty="0"/>
              <a:t>               Passover</a:t>
            </a:r>
          </a:p>
        </p:txBody>
      </p:sp>
      <p:sp>
        <p:nvSpPr>
          <p:cNvPr id="21" name="TextBox 20">
            <a:extLst>
              <a:ext uri="{FF2B5EF4-FFF2-40B4-BE49-F238E27FC236}">
                <a16:creationId xmlns:a16="http://schemas.microsoft.com/office/drawing/2014/main" id="{C2E893B0-BEE0-DF29-78A6-A3F15236CDA1}"/>
              </a:ext>
            </a:extLst>
          </p:cNvPr>
          <p:cNvSpPr txBox="1"/>
          <p:nvPr/>
        </p:nvSpPr>
        <p:spPr>
          <a:xfrm>
            <a:off x="361224" y="4213223"/>
            <a:ext cx="2700338" cy="1815882"/>
          </a:xfrm>
          <a:prstGeom prst="rect">
            <a:avLst/>
          </a:prstGeom>
          <a:solidFill>
            <a:schemeClr val="accent4">
              <a:lumMod val="20000"/>
              <a:lumOff val="80000"/>
            </a:schemeClr>
          </a:solidFill>
        </p:spPr>
        <p:txBody>
          <a:bodyPr wrap="square" rtlCol="0">
            <a:spAutoFit/>
          </a:bodyPr>
          <a:lstStyle/>
          <a:p>
            <a:r>
              <a:rPr lang="en-US" sz="2800" dirty="0"/>
              <a:t>        </a:t>
            </a:r>
            <a:r>
              <a:rPr lang="en-US" sz="2800" b="1" dirty="0"/>
              <a:t>WORLD</a:t>
            </a:r>
          </a:p>
          <a:p>
            <a:r>
              <a:rPr lang="en-US" sz="2800" dirty="0">
                <a:solidFill>
                  <a:srgbClr val="002060"/>
                </a:solidFill>
              </a:rPr>
              <a:t>      (Bondage)</a:t>
            </a:r>
          </a:p>
          <a:p>
            <a:r>
              <a:rPr lang="en-US" sz="2400" dirty="0"/>
              <a:t>      </a:t>
            </a:r>
            <a:r>
              <a:rPr lang="en-US" sz="2400" i="1" dirty="0"/>
              <a:t>Romans 6:16</a:t>
            </a:r>
            <a:r>
              <a:rPr lang="en-US" sz="2800" dirty="0"/>
              <a:t> </a:t>
            </a:r>
            <a:r>
              <a:rPr lang="en-US" sz="2800" dirty="0">
                <a:solidFill>
                  <a:schemeClr val="bg1"/>
                </a:solidFill>
              </a:rPr>
              <a:t>                 </a:t>
            </a:r>
            <a:r>
              <a:rPr lang="en-US" sz="2400" i="1" dirty="0">
                <a:solidFill>
                  <a:schemeClr val="bg1"/>
                </a:solidFill>
              </a:rPr>
              <a:t>                                        </a:t>
            </a:r>
          </a:p>
          <a:p>
            <a:r>
              <a:rPr lang="en-US" sz="2800" dirty="0">
                <a:solidFill>
                  <a:schemeClr val="bg1"/>
                </a:solidFill>
              </a:rPr>
              <a:t>      </a:t>
            </a:r>
          </a:p>
        </p:txBody>
      </p:sp>
      <p:pic>
        <p:nvPicPr>
          <p:cNvPr id="23" name="Graphic 22">
            <a:extLst>
              <a:ext uri="{FF2B5EF4-FFF2-40B4-BE49-F238E27FC236}">
                <a16:creationId xmlns:a16="http://schemas.microsoft.com/office/drawing/2014/main" id="{7C0134F3-AC64-1E60-A2DB-A9E59237A197}"/>
              </a:ext>
            </a:extLst>
          </p:cNvPr>
          <p:cNvPicPr>
            <a:picLocks noChangeAspect="1"/>
          </p:cNvPicPr>
          <p:nvPr/>
        </p:nvPicPr>
        <p:blipFill>
          <a:blip r:embed="rId6">
            <a:extLst>
              <a:ext uri="{96DAC541-7B7A-43D3-8B79-37D633B846F1}">
                <asvg:svgBlip xmlns:asvg="http://schemas.microsoft.com/office/drawing/2016/SVG/main" r:embed="rId7"/>
              </a:ext>
              <a:ext uri="{837473B0-CC2E-450A-ABE3-18F120FF3D39}">
                <a1611:picAttrSrcUrl xmlns:a1611="http://schemas.microsoft.com/office/drawing/2016/11/main" r:id="rId8"/>
              </a:ext>
            </a:extLst>
          </a:blip>
          <a:stretch>
            <a:fillRect/>
          </a:stretch>
        </p:blipFill>
        <p:spPr>
          <a:xfrm>
            <a:off x="2477988" y="5315074"/>
            <a:ext cx="486668" cy="678578"/>
          </a:xfrm>
          <a:prstGeom prst="rect">
            <a:avLst/>
          </a:prstGeom>
        </p:spPr>
      </p:pic>
      <p:pic>
        <p:nvPicPr>
          <p:cNvPr id="25" name="Picture 24">
            <a:extLst>
              <a:ext uri="{FF2B5EF4-FFF2-40B4-BE49-F238E27FC236}">
                <a16:creationId xmlns:a16="http://schemas.microsoft.com/office/drawing/2014/main" id="{326C2D9C-ACFD-4C70-CA1E-2016B47E266D}"/>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4835064" y="5497682"/>
            <a:ext cx="505107" cy="469867"/>
          </a:xfrm>
          <a:prstGeom prst="rect">
            <a:avLst/>
          </a:prstGeom>
        </p:spPr>
      </p:pic>
      <p:sp>
        <p:nvSpPr>
          <p:cNvPr id="27" name="TextBox 26">
            <a:extLst>
              <a:ext uri="{FF2B5EF4-FFF2-40B4-BE49-F238E27FC236}">
                <a16:creationId xmlns:a16="http://schemas.microsoft.com/office/drawing/2014/main" id="{278A8DDD-D0C5-A432-4A76-7CD51CE4BF23}"/>
              </a:ext>
            </a:extLst>
          </p:cNvPr>
          <p:cNvSpPr txBox="1"/>
          <p:nvPr/>
        </p:nvSpPr>
        <p:spPr>
          <a:xfrm>
            <a:off x="1537506" y="6039646"/>
            <a:ext cx="1323073" cy="461665"/>
          </a:xfrm>
          <a:prstGeom prst="rect">
            <a:avLst/>
          </a:prstGeom>
          <a:solidFill>
            <a:srgbClr val="FFD579"/>
          </a:solidFill>
        </p:spPr>
        <p:txBody>
          <a:bodyPr wrap="square" rtlCol="0">
            <a:spAutoFit/>
          </a:bodyPr>
          <a:lstStyle/>
          <a:p>
            <a:r>
              <a:rPr lang="en-US" sz="2400" b="1" i="1" dirty="0"/>
              <a:t>1 Cor 5:7</a:t>
            </a:r>
          </a:p>
        </p:txBody>
      </p:sp>
      <p:sp>
        <p:nvSpPr>
          <p:cNvPr id="28" name="TextBox 27">
            <a:extLst>
              <a:ext uri="{FF2B5EF4-FFF2-40B4-BE49-F238E27FC236}">
                <a16:creationId xmlns:a16="http://schemas.microsoft.com/office/drawing/2014/main" id="{DB656A37-AE4C-9BB7-2659-A588A1E4C7B7}"/>
              </a:ext>
            </a:extLst>
          </p:cNvPr>
          <p:cNvSpPr txBox="1"/>
          <p:nvPr/>
        </p:nvSpPr>
        <p:spPr>
          <a:xfrm>
            <a:off x="5445776" y="5967549"/>
            <a:ext cx="1813408" cy="461665"/>
          </a:xfrm>
          <a:prstGeom prst="rect">
            <a:avLst/>
          </a:prstGeom>
          <a:solidFill>
            <a:srgbClr val="FFD579"/>
          </a:solidFill>
        </p:spPr>
        <p:txBody>
          <a:bodyPr wrap="square" rtlCol="0">
            <a:spAutoFit/>
          </a:bodyPr>
          <a:lstStyle/>
          <a:p>
            <a:r>
              <a:rPr lang="en-US" sz="2400" b="1" i="1" dirty="0"/>
              <a:t>Jer. 31:31-34</a:t>
            </a:r>
          </a:p>
        </p:txBody>
      </p:sp>
      <p:sp>
        <p:nvSpPr>
          <p:cNvPr id="32" name="TextBox 31">
            <a:extLst>
              <a:ext uri="{FF2B5EF4-FFF2-40B4-BE49-F238E27FC236}">
                <a16:creationId xmlns:a16="http://schemas.microsoft.com/office/drawing/2014/main" id="{D8C85591-D093-FA3F-E55A-AA2C04789CB1}"/>
              </a:ext>
            </a:extLst>
          </p:cNvPr>
          <p:cNvSpPr txBox="1"/>
          <p:nvPr/>
        </p:nvSpPr>
        <p:spPr>
          <a:xfrm rot="19979895">
            <a:off x="247743" y="294381"/>
            <a:ext cx="1422400" cy="523220"/>
          </a:xfrm>
          <a:prstGeom prst="rect">
            <a:avLst/>
          </a:prstGeom>
          <a:solidFill>
            <a:schemeClr val="accent2">
              <a:lumMod val="50000"/>
            </a:schemeClr>
          </a:solidFill>
        </p:spPr>
        <p:txBody>
          <a:bodyPr wrap="square" rtlCol="0">
            <a:spAutoFit/>
          </a:bodyPr>
          <a:lstStyle/>
          <a:p>
            <a:r>
              <a:rPr lang="en-US" sz="2800" dirty="0">
                <a:solidFill>
                  <a:srgbClr val="FFC000"/>
                </a:solidFill>
              </a:rPr>
              <a:t>Pharoah</a:t>
            </a:r>
          </a:p>
        </p:txBody>
      </p:sp>
      <p:sp>
        <p:nvSpPr>
          <p:cNvPr id="33" name="TextBox 32">
            <a:extLst>
              <a:ext uri="{FF2B5EF4-FFF2-40B4-BE49-F238E27FC236}">
                <a16:creationId xmlns:a16="http://schemas.microsoft.com/office/drawing/2014/main" id="{4FFB4676-4401-6C99-4E48-5E1478CA9657}"/>
              </a:ext>
            </a:extLst>
          </p:cNvPr>
          <p:cNvSpPr txBox="1"/>
          <p:nvPr/>
        </p:nvSpPr>
        <p:spPr>
          <a:xfrm rot="19979895">
            <a:off x="2511151" y="308448"/>
            <a:ext cx="1185694" cy="523220"/>
          </a:xfrm>
          <a:prstGeom prst="rect">
            <a:avLst/>
          </a:prstGeom>
          <a:solidFill>
            <a:schemeClr val="tx1"/>
          </a:solidFill>
        </p:spPr>
        <p:txBody>
          <a:bodyPr wrap="square" rtlCol="0">
            <a:spAutoFit/>
          </a:bodyPr>
          <a:lstStyle/>
          <a:p>
            <a:r>
              <a:rPr lang="en-US" sz="2800" dirty="0">
                <a:solidFill>
                  <a:schemeClr val="bg1"/>
                </a:solidFill>
              </a:rPr>
              <a:t>Moses</a:t>
            </a:r>
          </a:p>
        </p:txBody>
      </p:sp>
      <p:sp>
        <p:nvSpPr>
          <p:cNvPr id="34" name="TextBox 33">
            <a:extLst>
              <a:ext uri="{FF2B5EF4-FFF2-40B4-BE49-F238E27FC236}">
                <a16:creationId xmlns:a16="http://schemas.microsoft.com/office/drawing/2014/main" id="{370C1CE2-7BC2-34E3-0380-8C0DE756E4F0}"/>
              </a:ext>
            </a:extLst>
          </p:cNvPr>
          <p:cNvSpPr txBox="1"/>
          <p:nvPr/>
        </p:nvSpPr>
        <p:spPr>
          <a:xfrm rot="19979895">
            <a:off x="143044" y="3420283"/>
            <a:ext cx="1151588" cy="523220"/>
          </a:xfrm>
          <a:prstGeom prst="rect">
            <a:avLst/>
          </a:prstGeom>
          <a:solidFill>
            <a:schemeClr val="accent2">
              <a:lumMod val="50000"/>
            </a:schemeClr>
          </a:solidFill>
        </p:spPr>
        <p:txBody>
          <a:bodyPr wrap="square" rtlCol="0">
            <a:spAutoFit/>
          </a:bodyPr>
          <a:lstStyle/>
          <a:p>
            <a:r>
              <a:rPr lang="en-US" sz="2800" dirty="0">
                <a:solidFill>
                  <a:srgbClr val="FFC000"/>
                </a:solidFill>
              </a:rPr>
              <a:t>Satan</a:t>
            </a:r>
          </a:p>
        </p:txBody>
      </p:sp>
      <p:sp>
        <p:nvSpPr>
          <p:cNvPr id="35" name="TextBox 34">
            <a:extLst>
              <a:ext uri="{FF2B5EF4-FFF2-40B4-BE49-F238E27FC236}">
                <a16:creationId xmlns:a16="http://schemas.microsoft.com/office/drawing/2014/main" id="{24EDFF0A-FF2B-9344-3213-D3356038ED98}"/>
              </a:ext>
            </a:extLst>
          </p:cNvPr>
          <p:cNvSpPr txBox="1"/>
          <p:nvPr/>
        </p:nvSpPr>
        <p:spPr>
          <a:xfrm rot="19979895">
            <a:off x="2536907" y="3432394"/>
            <a:ext cx="1098237" cy="523220"/>
          </a:xfrm>
          <a:prstGeom prst="rect">
            <a:avLst/>
          </a:prstGeom>
          <a:solidFill>
            <a:schemeClr val="tx1"/>
          </a:solidFill>
        </p:spPr>
        <p:txBody>
          <a:bodyPr wrap="square" rtlCol="0">
            <a:spAutoFit/>
          </a:bodyPr>
          <a:lstStyle/>
          <a:p>
            <a:r>
              <a:rPr lang="en-US" sz="2800" dirty="0">
                <a:solidFill>
                  <a:schemeClr val="bg1"/>
                </a:solidFill>
              </a:rPr>
              <a:t>Christ</a:t>
            </a:r>
          </a:p>
        </p:txBody>
      </p:sp>
      <p:sp>
        <p:nvSpPr>
          <p:cNvPr id="37" name="TextBox 36">
            <a:extLst>
              <a:ext uri="{FF2B5EF4-FFF2-40B4-BE49-F238E27FC236}">
                <a16:creationId xmlns:a16="http://schemas.microsoft.com/office/drawing/2014/main" id="{8396F691-1709-21E6-BD1D-9DE1F1149D9A}"/>
              </a:ext>
            </a:extLst>
          </p:cNvPr>
          <p:cNvSpPr txBox="1"/>
          <p:nvPr/>
        </p:nvSpPr>
        <p:spPr>
          <a:xfrm>
            <a:off x="3061562" y="1704622"/>
            <a:ext cx="1684269" cy="461665"/>
          </a:xfrm>
          <a:prstGeom prst="rect">
            <a:avLst/>
          </a:prstGeom>
          <a:solidFill>
            <a:srgbClr val="002060"/>
          </a:solidFill>
        </p:spPr>
        <p:txBody>
          <a:bodyPr wrap="square" rtlCol="0">
            <a:spAutoFit/>
          </a:bodyPr>
          <a:lstStyle/>
          <a:p>
            <a:r>
              <a:rPr lang="en-US" dirty="0"/>
              <a:t>     </a:t>
            </a:r>
            <a:r>
              <a:rPr lang="en-US" sz="2400" i="1" dirty="0">
                <a:solidFill>
                  <a:schemeClr val="bg1"/>
                </a:solidFill>
              </a:rPr>
              <a:t>Red Sea</a:t>
            </a:r>
          </a:p>
        </p:txBody>
      </p:sp>
      <p:sp>
        <p:nvSpPr>
          <p:cNvPr id="38" name="TextBox 37">
            <a:extLst>
              <a:ext uri="{FF2B5EF4-FFF2-40B4-BE49-F238E27FC236}">
                <a16:creationId xmlns:a16="http://schemas.microsoft.com/office/drawing/2014/main" id="{32DF267C-6377-FFAA-B4B1-7DBFC8C01775}"/>
              </a:ext>
            </a:extLst>
          </p:cNvPr>
          <p:cNvSpPr txBox="1"/>
          <p:nvPr/>
        </p:nvSpPr>
        <p:spPr>
          <a:xfrm>
            <a:off x="3065951" y="4940775"/>
            <a:ext cx="1684269" cy="461665"/>
          </a:xfrm>
          <a:prstGeom prst="rect">
            <a:avLst/>
          </a:prstGeom>
          <a:solidFill>
            <a:srgbClr val="002060"/>
          </a:solidFill>
        </p:spPr>
        <p:txBody>
          <a:bodyPr wrap="square" rtlCol="0">
            <a:spAutoFit/>
          </a:bodyPr>
          <a:lstStyle/>
          <a:p>
            <a:r>
              <a:rPr lang="en-US" dirty="0"/>
              <a:t>     </a:t>
            </a:r>
            <a:r>
              <a:rPr lang="en-US" sz="2400" i="1" dirty="0">
                <a:solidFill>
                  <a:schemeClr val="bg1"/>
                </a:solidFill>
              </a:rPr>
              <a:t>Baptism</a:t>
            </a:r>
          </a:p>
        </p:txBody>
      </p:sp>
      <p:sp>
        <p:nvSpPr>
          <p:cNvPr id="40" name="TextBox 39">
            <a:extLst>
              <a:ext uri="{FF2B5EF4-FFF2-40B4-BE49-F238E27FC236}">
                <a16:creationId xmlns:a16="http://schemas.microsoft.com/office/drawing/2014/main" id="{EC7ABF59-97D0-F654-AA77-E071C9C93D98}"/>
              </a:ext>
            </a:extLst>
          </p:cNvPr>
          <p:cNvSpPr txBox="1"/>
          <p:nvPr/>
        </p:nvSpPr>
        <p:spPr>
          <a:xfrm>
            <a:off x="7480100" y="1704622"/>
            <a:ext cx="1623193" cy="461665"/>
          </a:xfrm>
          <a:prstGeom prst="rect">
            <a:avLst/>
          </a:prstGeom>
          <a:solidFill>
            <a:schemeClr val="tx1"/>
          </a:solidFill>
        </p:spPr>
        <p:txBody>
          <a:bodyPr wrap="square" rtlCol="0">
            <a:spAutoFit/>
          </a:bodyPr>
          <a:lstStyle/>
          <a:p>
            <a:r>
              <a:rPr lang="en-US" sz="2400" dirty="0">
                <a:solidFill>
                  <a:srgbClr val="FFC000"/>
                </a:solidFill>
              </a:rPr>
              <a:t>   JORDAN</a:t>
            </a:r>
          </a:p>
        </p:txBody>
      </p:sp>
      <p:cxnSp>
        <p:nvCxnSpPr>
          <p:cNvPr id="44" name="Straight Arrow Connector 43">
            <a:extLst>
              <a:ext uri="{FF2B5EF4-FFF2-40B4-BE49-F238E27FC236}">
                <a16:creationId xmlns:a16="http://schemas.microsoft.com/office/drawing/2014/main" id="{B133843A-A4C5-B5A2-97CC-E0239DB5BFC9}"/>
              </a:ext>
            </a:extLst>
          </p:cNvPr>
          <p:cNvCxnSpPr/>
          <p:nvPr/>
        </p:nvCxnSpPr>
        <p:spPr>
          <a:xfrm>
            <a:off x="7055556" y="2888195"/>
            <a:ext cx="378657" cy="540805"/>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1EFC1B81-B7BC-EDE6-557F-56C0EF118C61}"/>
              </a:ext>
            </a:extLst>
          </p:cNvPr>
          <p:cNvCxnSpPr>
            <a:cxnSpLocks/>
          </p:cNvCxnSpPr>
          <p:nvPr/>
        </p:nvCxnSpPr>
        <p:spPr>
          <a:xfrm>
            <a:off x="7344406" y="5970237"/>
            <a:ext cx="257674" cy="430041"/>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F7E23AC8-176D-EBE8-C452-0DE898B7518A}"/>
              </a:ext>
            </a:extLst>
          </p:cNvPr>
          <p:cNvSpPr txBox="1"/>
          <p:nvPr/>
        </p:nvSpPr>
        <p:spPr>
          <a:xfrm>
            <a:off x="6851832" y="3421397"/>
            <a:ext cx="1389058" cy="461665"/>
          </a:xfrm>
          <a:prstGeom prst="rect">
            <a:avLst/>
          </a:prstGeom>
          <a:solidFill>
            <a:schemeClr val="tx1"/>
          </a:solidFill>
        </p:spPr>
        <p:txBody>
          <a:bodyPr wrap="square" rtlCol="0">
            <a:spAutoFit/>
          </a:bodyPr>
          <a:lstStyle/>
          <a:p>
            <a:r>
              <a:rPr lang="en-US" sz="2400" dirty="0">
                <a:solidFill>
                  <a:schemeClr val="bg1"/>
                </a:solidFill>
              </a:rPr>
              <a:t>Most Fell</a:t>
            </a:r>
          </a:p>
        </p:txBody>
      </p:sp>
      <p:sp>
        <p:nvSpPr>
          <p:cNvPr id="48" name="TextBox 47">
            <a:extLst>
              <a:ext uri="{FF2B5EF4-FFF2-40B4-BE49-F238E27FC236}">
                <a16:creationId xmlns:a16="http://schemas.microsoft.com/office/drawing/2014/main" id="{F8B8AC52-7477-1C66-0F51-251CB2426E3F}"/>
              </a:ext>
            </a:extLst>
          </p:cNvPr>
          <p:cNvSpPr txBox="1"/>
          <p:nvPr/>
        </p:nvSpPr>
        <p:spPr>
          <a:xfrm>
            <a:off x="7055557" y="6339167"/>
            <a:ext cx="1389058" cy="461665"/>
          </a:xfrm>
          <a:prstGeom prst="rect">
            <a:avLst/>
          </a:prstGeom>
          <a:solidFill>
            <a:schemeClr val="tx1"/>
          </a:solidFill>
        </p:spPr>
        <p:txBody>
          <a:bodyPr wrap="square" rtlCol="0">
            <a:spAutoFit/>
          </a:bodyPr>
          <a:lstStyle/>
          <a:p>
            <a:r>
              <a:rPr lang="en-US" sz="2400" dirty="0">
                <a:solidFill>
                  <a:schemeClr val="bg1"/>
                </a:solidFill>
              </a:rPr>
              <a:t>Some Fall</a:t>
            </a:r>
          </a:p>
        </p:txBody>
      </p:sp>
    </p:spTree>
    <p:extLst>
      <p:ext uri="{BB962C8B-B14F-4D97-AF65-F5344CB8AC3E}">
        <p14:creationId xmlns:p14="http://schemas.microsoft.com/office/powerpoint/2010/main" val="3038572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9F05D4-6CFB-7B31-A5EF-4383B927DFB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3175"/>
            <a:ext cx="12192000" cy="6854825"/>
          </a:xfrm>
          <a:prstGeom prst="rect">
            <a:avLst/>
          </a:prstGeom>
        </p:spPr>
      </p:pic>
      <p:pic>
        <p:nvPicPr>
          <p:cNvPr id="9" name="Picture 8">
            <a:extLst>
              <a:ext uri="{FF2B5EF4-FFF2-40B4-BE49-F238E27FC236}">
                <a16:creationId xmlns:a16="http://schemas.microsoft.com/office/drawing/2014/main" id="{23D7F92C-C588-6B93-BA86-8466C5F491C0}"/>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flipH="1">
            <a:off x="7480097" y="2888195"/>
            <a:ext cx="4711899" cy="3966628"/>
          </a:xfrm>
          <a:prstGeom prst="rect">
            <a:avLst/>
          </a:prstGeom>
        </p:spPr>
      </p:pic>
      <p:sp>
        <p:nvSpPr>
          <p:cNvPr id="14" name="TextBox 13">
            <a:extLst>
              <a:ext uri="{FF2B5EF4-FFF2-40B4-BE49-F238E27FC236}">
                <a16:creationId xmlns:a16="http://schemas.microsoft.com/office/drawing/2014/main" id="{2C8EDB0A-B344-EE71-CE25-613F5B613CCB}"/>
              </a:ext>
            </a:extLst>
          </p:cNvPr>
          <p:cNvSpPr txBox="1"/>
          <p:nvPr/>
        </p:nvSpPr>
        <p:spPr>
          <a:xfrm>
            <a:off x="4745831" y="1072313"/>
            <a:ext cx="2700338" cy="1815882"/>
          </a:xfrm>
          <a:prstGeom prst="rect">
            <a:avLst/>
          </a:prstGeom>
          <a:solidFill>
            <a:schemeClr val="accent4">
              <a:lumMod val="20000"/>
              <a:lumOff val="80000"/>
            </a:schemeClr>
          </a:solidFill>
        </p:spPr>
        <p:txBody>
          <a:bodyPr wrap="square" rtlCol="0">
            <a:spAutoFit/>
          </a:bodyPr>
          <a:lstStyle/>
          <a:p>
            <a:r>
              <a:rPr lang="en-US" sz="2800" dirty="0"/>
              <a:t>    </a:t>
            </a:r>
            <a:r>
              <a:rPr lang="en-US" sz="2800" b="1" dirty="0"/>
              <a:t>WILDERNESS</a:t>
            </a:r>
          </a:p>
          <a:p>
            <a:r>
              <a:rPr lang="en-US" sz="2800" dirty="0"/>
              <a:t>       </a:t>
            </a:r>
            <a:r>
              <a:rPr lang="en-US" sz="2800" dirty="0">
                <a:solidFill>
                  <a:srgbClr val="002060"/>
                </a:solidFill>
              </a:rPr>
              <a:t>(Nation)</a:t>
            </a:r>
          </a:p>
          <a:p>
            <a:endParaRPr lang="en-US" sz="2800" dirty="0">
              <a:solidFill>
                <a:schemeClr val="bg1"/>
              </a:solidFill>
            </a:endParaRPr>
          </a:p>
          <a:p>
            <a:r>
              <a:rPr lang="en-US" sz="2800" dirty="0">
                <a:solidFill>
                  <a:schemeClr val="bg1"/>
                </a:solidFill>
              </a:rPr>
              <a:t>             </a:t>
            </a:r>
            <a:r>
              <a:rPr lang="en-US" sz="2800" i="1" dirty="0">
                <a:solidFill>
                  <a:srgbClr val="7030A0"/>
                </a:solidFill>
                <a:latin typeface="Cambria" panose="02040503050406030204" pitchFamily="18" charset="0"/>
              </a:rPr>
              <a:t>The Law</a:t>
            </a:r>
          </a:p>
        </p:txBody>
      </p:sp>
      <p:sp>
        <p:nvSpPr>
          <p:cNvPr id="16" name="TextBox 15">
            <a:extLst>
              <a:ext uri="{FF2B5EF4-FFF2-40B4-BE49-F238E27FC236}">
                <a16:creationId xmlns:a16="http://schemas.microsoft.com/office/drawing/2014/main" id="{E407975E-0638-E78D-5D67-225F063E385B}"/>
              </a:ext>
            </a:extLst>
          </p:cNvPr>
          <p:cNvSpPr txBox="1"/>
          <p:nvPr/>
        </p:nvSpPr>
        <p:spPr>
          <a:xfrm>
            <a:off x="4734453" y="4213223"/>
            <a:ext cx="2700338" cy="1754326"/>
          </a:xfrm>
          <a:prstGeom prst="rect">
            <a:avLst/>
          </a:prstGeom>
          <a:solidFill>
            <a:schemeClr val="accent4">
              <a:lumMod val="20000"/>
              <a:lumOff val="80000"/>
            </a:schemeClr>
          </a:solidFill>
        </p:spPr>
        <p:txBody>
          <a:bodyPr wrap="square" rtlCol="0">
            <a:spAutoFit/>
          </a:bodyPr>
          <a:lstStyle/>
          <a:p>
            <a:r>
              <a:rPr lang="en-US" sz="2800" dirty="0"/>
              <a:t>       </a:t>
            </a:r>
            <a:r>
              <a:rPr lang="en-US" sz="2800" b="1" dirty="0"/>
              <a:t>CHURCH</a:t>
            </a:r>
          </a:p>
          <a:p>
            <a:r>
              <a:rPr lang="en-US" sz="2800" dirty="0"/>
              <a:t>       </a:t>
            </a:r>
            <a:r>
              <a:rPr lang="en-US" sz="2800" dirty="0">
                <a:solidFill>
                  <a:srgbClr val="002060"/>
                </a:solidFill>
              </a:rPr>
              <a:t>(Nation)</a:t>
            </a:r>
          </a:p>
          <a:p>
            <a:r>
              <a:rPr lang="en-US" sz="2400" dirty="0"/>
              <a:t>     </a:t>
            </a:r>
            <a:endParaRPr lang="en-US" sz="2800" dirty="0">
              <a:solidFill>
                <a:schemeClr val="bg1"/>
              </a:solidFill>
            </a:endParaRPr>
          </a:p>
          <a:p>
            <a:r>
              <a:rPr lang="en-US" sz="2800" i="1" dirty="0">
                <a:solidFill>
                  <a:srgbClr val="7030A0"/>
                </a:solidFill>
              </a:rPr>
              <a:t>             </a:t>
            </a:r>
            <a:r>
              <a:rPr lang="en-US" sz="2800" i="1" dirty="0">
                <a:solidFill>
                  <a:srgbClr val="7030A0"/>
                </a:solidFill>
                <a:latin typeface="Cambria" panose="02040503050406030204" pitchFamily="18" charset="0"/>
              </a:rPr>
              <a:t>New Law</a:t>
            </a:r>
          </a:p>
        </p:txBody>
      </p:sp>
      <p:sp>
        <p:nvSpPr>
          <p:cNvPr id="17" name="TextBox 16">
            <a:extLst>
              <a:ext uri="{FF2B5EF4-FFF2-40B4-BE49-F238E27FC236}">
                <a16:creationId xmlns:a16="http://schemas.microsoft.com/office/drawing/2014/main" id="{E1D369A9-21C2-340C-2CF0-54EDE4105DA4}"/>
              </a:ext>
            </a:extLst>
          </p:cNvPr>
          <p:cNvSpPr txBox="1"/>
          <p:nvPr/>
        </p:nvSpPr>
        <p:spPr>
          <a:xfrm>
            <a:off x="9159477" y="4225921"/>
            <a:ext cx="2700338" cy="1815882"/>
          </a:xfrm>
          <a:prstGeom prst="rect">
            <a:avLst/>
          </a:prstGeom>
          <a:solidFill>
            <a:schemeClr val="accent1">
              <a:lumMod val="20000"/>
              <a:lumOff val="80000"/>
            </a:schemeClr>
          </a:solidFill>
        </p:spPr>
        <p:txBody>
          <a:bodyPr wrap="square" rtlCol="0">
            <a:spAutoFit/>
          </a:bodyPr>
          <a:lstStyle/>
          <a:p>
            <a:r>
              <a:rPr lang="en-US" sz="2800" dirty="0"/>
              <a:t>        </a:t>
            </a:r>
            <a:r>
              <a:rPr lang="en-US" sz="2800" b="1" dirty="0"/>
              <a:t>HEAVEN</a:t>
            </a:r>
          </a:p>
          <a:p>
            <a:r>
              <a:rPr lang="en-US" sz="2800" dirty="0"/>
              <a:t>          </a:t>
            </a:r>
            <a:r>
              <a:rPr lang="en-US" sz="2800" dirty="0">
                <a:solidFill>
                  <a:srgbClr val="002060"/>
                </a:solidFill>
              </a:rPr>
              <a:t>(Rest)</a:t>
            </a:r>
          </a:p>
          <a:p>
            <a:endParaRPr lang="en-US" sz="2800" dirty="0">
              <a:solidFill>
                <a:schemeClr val="bg1"/>
              </a:solidFill>
            </a:endParaRPr>
          </a:p>
          <a:p>
            <a:r>
              <a:rPr lang="en-US" sz="2800" dirty="0">
                <a:solidFill>
                  <a:schemeClr val="bg1"/>
                </a:solidFill>
              </a:rPr>
              <a:t>   </a:t>
            </a:r>
            <a:endParaRPr lang="en-US" sz="2800" i="1" dirty="0"/>
          </a:p>
        </p:txBody>
      </p:sp>
      <p:sp>
        <p:nvSpPr>
          <p:cNvPr id="18" name="TextBox 17">
            <a:extLst>
              <a:ext uri="{FF2B5EF4-FFF2-40B4-BE49-F238E27FC236}">
                <a16:creationId xmlns:a16="http://schemas.microsoft.com/office/drawing/2014/main" id="{96CCDC09-2570-F85A-C6FA-6A4ED6DDACFD}"/>
              </a:ext>
            </a:extLst>
          </p:cNvPr>
          <p:cNvSpPr txBox="1"/>
          <p:nvPr/>
        </p:nvSpPr>
        <p:spPr>
          <a:xfrm>
            <a:off x="9140230" y="1072313"/>
            <a:ext cx="2700338" cy="1815882"/>
          </a:xfrm>
          <a:prstGeom prst="rect">
            <a:avLst/>
          </a:prstGeom>
          <a:solidFill>
            <a:schemeClr val="accent4">
              <a:lumMod val="20000"/>
              <a:lumOff val="80000"/>
            </a:schemeClr>
          </a:solidFill>
        </p:spPr>
        <p:txBody>
          <a:bodyPr wrap="square" rtlCol="0">
            <a:spAutoFit/>
          </a:bodyPr>
          <a:lstStyle/>
          <a:p>
            <a:r>
              <a:rPr lang="en-US" sz="2800" dirty="0"/>
              <a:t> </a:t>
            </a:r>
            <a:r>
              <a:rPr lang="en-US" sz="2800" b="1" dirty="0"/>
              <a:t>PROMISE LAND</a:t>
            </a:r>
          </a:p>
          <a:p>
            <a:r>
              <a:rPr lang="en-US" sz="2800" dirty="0">
                <a:solidFill>
                  <a:srgbClr val="002060"/>
                </a:solidFill>
              </a:rPr>
              <a:t>          (Rest)</a:t>
            </a:r>
          </a:p>
          <a:p>
            <a:endParaRPr lang="en-US" sz="2800" dirty="0">
              <a:solidFill>
                <a:schemeClr val="bg1"/>
              </a:solidFill>
            </a:endParaRPr>
          </a:p>
          <a:p>
            <a:r>
              <a:rPr lang="en-US" sz="2800" dirty="0">
                <a:solidFill>
                  <a:schemeClr val="bg1"/>
                </a:solidFill>
              </a:rPr>
              <a:t>     </a:t>
            </a:r>
          </a:p>
        </p:txBody>
      </p:sp>
      <p:pic>
        <p:nvPicPr>
          <p:cNvPr id="19" name="Picture 18">
            <a:extLst>
              <a:ext uri="{FF2B5EF4-FFF2-40B4-BE49-F238E27FC236}">
                <a16:creationId xmlns:a16="http://schemas.microsoft.com/office/drawing/2014/main" id="{0289A15B-56A2-1A16-D090-B6A1829EFB7C}"/>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4791140" y="2280467"/>
            <a:ext cx="600472" cy="607728"/>
          </a:xfrm>
          <a:prstGeom prst="rect">
            <a:avLst/>
          </a:prstGeom>
        </p:spPr>
      </p:pic>
      <p:sp>
        <p:nvSpPr>
          <p:cNvPr id="20" name="TextBox 19">
            <a:extLst>
              <a:ext uri="{FF2B5EF4-FFF2-40B4-BE49-F238E27FC236}">
                <a16:creationId xmlns:a16="http://schemas.microsoft.com/office/drawing/2014/main" id="{D9ED5FFC-559C-F954-C608-30A90EBE2733}"/>
              </a:ext>
            </a:extLst>
          </p:cNvPr>
          <p:cNvSpPr txBox="1"/>
          <p:nvPr/>
        </p:nvSpPr>
        <p:spPr>
          <a:xfrm>
            <a:off x="361224" y="1072313"/>
            <a:ext cx="2700338" cy="1815882"/>
          </a:xfrm>
          <a:prstGeom prst="rect">
            <a:avLst/>
          </a:prstGeom>
          <a:solidFill>
            <a:schemeClr val="accent4">
              <a:lumMod val="20000"/>
              <a:lumOff val="80000"/>
            </a:schemeClr>
          </a:solidFill>
        </p:spPr>
        <p:txBody>
          <a:bodyPr wrap="square" rtlCol="0">
            <a:spAutoFit/>
          </a:bodyPr>
          <a:lstStyle/>
          <a:p>
            <a:r>
              <a:rPr lang="en-US" sz="2800" dirty="0"/>
              <a:t>          </a:t>
            </a:r>
            <a:r>
              <a:rPr lang="en-US" sz="2800" b="1" dirty="0"/>
              <a:t>EGYPT</a:t>
            </a:r>
          </a:p>
          <a:p>
            <a:r>
              <a:rPr lang="en-US" sz="2800" dirty="0"/>
              <a:t>       </a:t>
            </a:r>
            <a:r>
              <a:rPr lang="en-US" sz="2800" dirty="0">
                <a:solidFill>
                  <a:srgbClr val="002060"/>
                </a:solidFill>
              </a:rPr>
              <a:t>(Bondage)</a:t>
            </a:r>
          </a:p>
          <a:p>
            <a:endParaRPr lang="en-US" sz="2800" dirty="0">
              <a:solidFill>
                <a:schemeClr val="bg1"/>
              </a:solidFill>
            </a:endParaRPr>
          </a:p>
          <a:p>
            <a:r>
              <a:rPr lang="en-US" sz="2800" i="1" dirty="0"/>
              <a:t>               Passover</a:t>
            </a:r>
          </a:p>
        </p:txBody>
      </p:sp>
      <p:sp>
        <p:nvSpPr>
          <p:cNvPr id="21" name="TextBox 20">
            <a:extLst>
              <a:ext uri="{FF2B5EF4-FFF2-40B4-BE49-F238E27FC236}">
                <a16:creationId xmlns:a16="http://schemas.microsoft.com/office/drawing/2014/main" id="{C2E893B0-BEE0-DF29-78A6-A3F15236CDA1}"/>
              </a:ext>
            </a:extLst>
          </p:cNvPr>
          <p:cNvSpPr txBox="1"/>
          <p:nvPr/>
        </p:nvSpPr>
        <p:spPr>
          <a:xfrm>
            <a:off x="361224" y="4213223"/>
            <a:ext cx="2700338" cy="1815882"/>
          </a:xfrm>
          <a:prstGeom prst="rect">
            <a:avLst/>
          </a:prstGeom>
          <a:solidFill>
            <a:schemeClr val="accent4">
              <a:lumMod val="20000"/>
              <a:lumOff val="80000"/>
            </a:schemeClr>
          </a:solidFill>
        </p:spPr>
        <p:txBody>
          <a:bodyPr wrap="square" rtlCol="0">
            <a:spAutoFit/>
          </a:bodyPr>
          <a:lstStyle/>
          <a:p>
            <a:r>
              <a:rPr lang="en-US" sz="2800" dirty="0"/>
              <a:t>        </a:t>
            </a:r>
            <a:r>
              <a:rPr lang="en-US" sz="2800" b="1" dirty="0"/>
              <a:t>WORLD</a:t>
            </a:r>
          </a:p>
          <a:p>
            <a:r>
              <a:rPr lang="en-US" sz="2800" dirty="0">
                <a:solidFill>
                  <a:srgbClr val="002060"/>
                </a:solidFill>
              </a:rPr>
              <a:t>      (Bondage)</a:t>
            </a:r>
          </a:p>
          <a:p>
            <a:r>
              <a:rPr lang="en-US" sz="2400" dirty="0"/>
              <a:t>      </a:t>
            </a:r>
            <a:r>
              <a:rPr lang="en-US" sz="2400" i="1" dirty="0"/>
              <a:t>Romans 6:16</a:t>
            </a:r>
            <a:r>
              <a:rPr lang="en-US" sz="2800" dirty="0"/>
              <a:t> </a:t>
            </a:r>
            <a:r>
              <a:rPr lang="en-US" sz="2800" dirty="0">
                <a:solidFill>
                  <a:schemeClr val="bg1"/>
                </a:solidFill>
              </a:rPr>
              <a:t>                 </a:t>
            </a:r>
            <a:r>
              <a:rPr lang="en-US" sz="2400" i="1" dirty="0">
                <a:solidFill>
                  <a:schemeClr val="bg1"/>
                </a:solidFill>
              </a:rPr>
              <a:t>                                        </a:t>
            </a:r>
          </a:p>
          <a:p>
            <a:r>
              <a:rPr lang="en-US" sz="2800" dirty="0">
                <a:solidFill>
                  <a:schemeClr val="bg1"/>
                </a:solidFill>
              </a:rPr>
              <a:t>      </a:t>
            </a:r>
          </a:p>
        </p:txBody>
      </p:sp>
      <p:pic>
        <p:nvPicPr>
          <p:cNvPr id="23" name="Graphic 22">
            <a:extLst>
              <a:ext uri="{FF2B5EF4-FFF2-40B4-BE49-F238E27FC236}">
                <a16:creationId xmlns:a16="http://schemas.microsoft.com/office/drawing/2014/main" id="{7C0134F3-AC64-1E60-A2DB-A9E59237A197}"/>
              </a:ext>
            </a:extLst>
          </p:cNvPr>
          <p:cNvPicPr>
            <a:picLocks noChangeAspect="1"/>
          </p:cNvPicPr>
          <p:nvPr/>
        </p:nvPicPr>
        <p:blipFill>
          <a:blip r:embed="rId8">
            <a:extLst>
              <a:ext uri="{96DAC541-7B7A-43D3-8B79-37D633B846F1}">
                <asvg:svgBlip xmlns:asvg="http://schemas.microsoft.com/office/drawing/2016/SVG/main" r:embed="rId9"/>
              </a:ext>
              <a:ext uri="{837473B0-CC2E-450A-ABE3-18F120FF3D39}">
                <a1611:picAttrSrcUrl xmlns:a1611="http://schemas.microsoft.com/office/drawing/2016/11/main" r:id="rId10"/>
              </a:ext>
            </a:extLst>
          </a:blip>
          <a:stretch>
            <a:fillRect/>
          </a:stretch>
        </p:blipFill>
        <p:spPr>
          <a:xfrm>
            <a:off x="2477988" y="5315074"/>
            <a:ext cx="486668" cy="678578"/>
          </a:xfrm>
          <a:prstGeom prst="rect">
            <a:avLst/>
          </a:prstGeom>
        </p:spPr>
      </p:pic>
      <p:pic>
        <p:nvPicPr>
          <p:cNvPr id="25" name="Picture 24">
            <a:extLst>
              <a:ext uri="{FF2B5EF4-FFF2-40B4-BE49-F238E27FC236}">
                <a16:creationId xmlns:a16="http://schemas.microsoft.com/office/drawing/2014/main" id="{326C2D9C-ACFD-4C70-CA1E-2016B47E266D}"/>
              </a:ext>
            </a:extLst>
          </p:cNvPr>
          <p:cNvPicPr>
            <a:picLocks noChangeAspect="1"/>
          </p:cNvPicPr>
          <p:nvPr/>
        </p:nvPicPr>
        <p:blipFill>
          <a:blip r:embed="rId11">
            <a:extLst>
              <a:ext uri="{837473B0-CC2E-450A-ABE3-18F120FF3D39}">
                <a1611:picAttrSrcUrl xmlns:a1611="http://schemas.microsoft.com/office/drawing/2016/11/main" r:id="rId12"/>
              </a:ext>
            </a:extLst>
          </a:blip>
          <a:stretch>
            <a:fillRect/>
          </a:stretch>
        </p:blipFill>
        <p:spPr>
          <a:xfrm>
            <a:off x="4835064" y="5497682"/>
            <a:ext cx="505107" cy="469867"/>
          </a:xfrm>
          <a:prstGeom prst="rect">
            <a:avLst/>
          </a:prstGeom>
        </p:spPr>
      </p:pic>
      <p:sp>
        <p:nvSpPr>
          <p:cNvPr id="27" name="TextBox 26">
            <a:extLst>
              <a:ext uri="{FF2B5EF4-FFF2-40B4-BE49-F238E27FC236}">
                <a16:creationId xmlns:a16="http://schemas.microsoft.com/office/drawing/2014/main" id="{278A8DDD-D0C5-A432-4A76-7CD51CE4BF23}"/>
              </a:ext>
            </a:extLst>
          </p:cNvPr>
          <p:cNvSpPr txBox="1"/>
          <p:nvPr/>
        </p:nvSpPr>
        <p:spPr>
          <a:xfrm>
            <a:off x="1537506" y="6039646"/>
            <a:ext cx="1323073" cy="461665"/>
          </a:xfrm>
          <a:prstGeom prst="rect">
            <a:avLst/>
          </a:prstGeom>
          <a:solidFill>
            <a:srgbClr val="FFD579"/>
          </a:solidFill>
        </p:spPr>
        <p:txBody>
          <a:bodyPr wrap="square" rtlCol="0">
            <a:spAutoFit/>
          </a:bodyPr>
          <a:lstStyle/>
          <a:p>
            <a:r>
              <a:rPr lang="en-US" sz="2400" b="1" i="1" dirty="0"/>
              <a:t>1 Cor 5:7</a:t>
            </a:r>
          </a:p>
        </p:txBody>
      </p:sp>
      <p:sp>
        <p:nvSpPr>
          <p:cNvPr id="28" name="TextBox 27">
            <a:extLst>
              <a:ext uri="{FF2B5EF4-FFF2-40B4-BE49-F238E27FC236}">
                <a16:creationId xmlns:a16="http://schemas.microsoft.com/office/drawing/2014/main" id="{DB656A37-AE4C-9BB7-2659-A588A1E4C7B7}"/>
              </a:ext>
            </a:extLst>
          </p:cNvPr>
          <p:cNvSpPr txBox="1"/>
          <p:nvPr/>
        </p:nvSpPr>
        <p:spPr>
          <a:xfrm>
            <a:off x="5445776" y="5967549"/>
            <a:ext cx="1813408" cy="461665"/>
          </a:xfrm>
          <a:prstGeom prst="rect">
            <a:avLst/>
          </a:prstGeom>
          <a:solidFill>
            <a:srgbClr val="FFD579"/>
          </a:solidFill>
        </p:spPr>
        <p:txBody>
          <a:bodyPr wrap="square" rtlCol="0">
            <a:spAutoFit/>
          </a:bodyPr>
          <a:lstStyle/>
          <a:p>
            <a:r>
              <a:rPr lang="en-US" sz="2400" b="1" i="1" dirty="0"/>
              <a:t>Jer. 31:31-34</a:t>
            </a:r>
          </a:p>
        </p:txBody>
      </p:sp>
      <p:sp>
        <p:nvSpPr>
          <p:cNvPr id="30" name="TextBox 29">
            <a:extLst>
              <a:ext uri="{FF2B5EF4-FFF2-40B4-BE49-F238E27FC236}">
                <a16:creationId xmlns:a16="http://schemas.microsoft.com/office/drawing/2014/main" id="{E840A8AD-5074-1AB5-6076-00809FAB885B}"/>
              </a:ext>
            </a:extLst>
          </p:cNvPr>
          <p:cNvSpPr txBox="1"/>
          <p:nvPr/>
        </p:nvSpPr>
        <p:spPr>
          <a:xfrm>
            <a:off x="9516533" y="6055347"/>
            <a:ext cx="2054578" cy="461665"/>
          </a:xfrm>
          <a:prstGeom prst="rect">
            <a:avLst/>
          </a:prstGeom>
          <a:solidFill>
            <a:srgbClr val="FFD579"/>
          </a:solidFill>
        </p:spPr>
        <p:txBody>
          <a:bodyPr wrap="square" rtlCol="0">
            <a:spAutoFit/>
          </a:bodyPr>
          <a:lstStyle/>
          <a:p>
            <a:r>
              <a:rPr lang="en-US" sz="2400" b="1" i="1" dirty="0"/>
              <a:t>     Heb 4:9,10</a:t>
            </a:r>
          </a:p>
        </p:txBody>
      </p:sp>
      <p:sp>
        <p:nvSpPr>
          <p:cNvPr id="32" name="TextBox 31">
            <a:extLst>
              <a:ext uri="{FF2B5EF4-FFF2-40B4-BE49-F238E27FC236}">
                <a16:creationId xmlns:a16="http://schemas.microsoft.com/office/drawing/2014/main" id="{D8C85591-D093-FA3F-E55A-AA2C04789CB1}"/>
              </a:ext>
            </a:extLst>
          </p:cNvPr>
          <p:cNvSpPr txBox="1"/>
          <p:nvPr/>
        </p:nvSpPr>
        <p:spPr>
          <a:xfrm rot="19979895">
            <a:off x="247743" y="294381"/>
            <a:ext cx="1422400" cy="523220"/>
          </a:xfrm>
          <a:prstGeom prst="rect">
            <a:avLst/>
          </a:prstGeom>
          <a:solidFill>
            <a:schemeClr val="accent2">
              <a:lumMod val="50000"/>
            </a:schemeClr>
          </a:solidFill>
        </p:spPr>
        <p:txBody>
          <a:bodyPr wrap="square" rtlCol="0">
            <a:spAutoFit/>
          </a:bodyPr>
          <a:lstStyle/>
          <a:p>
            <a:r>
              <a:rPr lang="en-US" sz="2800" dirty="0">
                <a:solidFill>
                  <a:srgbClr val="FFC000"/>
                </a:solidFill>
              </a:rPr>
              <a:t>Pharoah</a:t>
            </a:r>
          </a:p>
        </p:txBody>
      </p:sp>
      <p:sp>
        <p:nvSpPr>
          <p:cNvPr id="33" name="TextBox 32">
            <a:extLst>
              <a:ext uri="{FF2B5EF4-FFF2-40B4-BE49-F238E27FC236}">
                <a16:creationId xmlns:a16="http://schemas.microsoft.com/office/drawing/2014/main" id="{4FFB4676-4401-6C99-4E48-5E1478CA9657}"/>
              </a:ext>
            </a:extLst>
          </p:cNvPr>
          <p:cNvSpPr txBox="1"/>
          <p:nvPr/>
        </p:nvSpPr>
        <p:spPr>
          <a:xfrm rot="19979895">
            <a:off x="2511151" y="308448"/>
            <a:ext cx="1185694" cy="523220"/>
          </a:xfrm>
          <a:prstGeom prst="rect">
            <a:avLst/>
          </a:prstGeom>
          <a:solidFill>
            <a:schemeClr val="tx1"/>
          </a:solidFill>
        </p:spPr>
        <p:txBody>
          <a:bodyPr wrap="square" rtlCol="0">
            <a:spAutoFit/>
          </a:bodyPr>
          <a:lstStyle/>
          <a:p>
            <a:r>
              <a:rPr lang="en-US" sz="2800" dirty="0">
                <a:solidFill>
                  <a:schemeClr val="bg1"/>
                </a:solidFill>
              </a:rPr>
              <a:t>Moses</a:t>
            </a:r>
          </a:p>
        </p:txBody>
      </p:sp>
      <p:sp>
        <p:nvSpPr>
          <p:cNvPr id="34" name="TextBox 33">
            <a:extLst>
              <a:ext uri="{FF2B5EF4-FFF2-40B4-BE49-F238E27FC236}">
                <a16:creationId xmlns:a16="http://schemas.microsoft.com/office/drawing/2014/main" id="{370C1CE2-7BC2-34E3-0380-8C0DE756E4F0}"/>
              </a:ext>
            </a:extLst>
          </p:cNvPr>
          <p:cNvSpPr txBox="1"/>
          <p:nvPr/>
        </p:nvSpPr>
        <p:spPr>
          <a:xfrm rot="19979895">
            <a:off x="143044" y="3420283"/>
            <a:ext cx="1151588" cy="523220"/>
          </a:xfrm>
          <a:prstGeom prst="rect">
            <a:avLst/>
          </a:prstGeom>
          <a:solidFill>
            <a:schemeClr val="accent2">
              <a:lumMod val="50000"/>
            </a:schemeClr>
          </a:solidFill>
        </p:spPr>
        <p:txBody>
          <a:bodyPr wrap="square" rtlCol="0">
            <a:spAutoFit/>
          </a:bodyPr>
          <a:lstStyle/>
          <a:p>
            <a:r>
              <a:rPr lang="en-US" sz="2800" dirty="0">
                <a:solidFill>
                  <a:srgbClr val="FFC000"/>
                </a:solidFill>
              </a:rPr>
              <a:t>Satan</a:t>
            </a:r>
          </a:p>
        </p:txBody>
      </p:sp>
      <p:sp>
        <p:nvSpPr>
          <p:cNvPr id="35" name="TextBox 34">
            <a:extLst>
              <a:ext uri="{FF2B5EF4-FFF2-40B4-BE49-F238E27FC236}">
                <a16:creationId xmlns:a16="http://schemas.microsoft.com/office/drawing/2014/main" id="{24EDFF0A-FF2B-9344-3213-D3356038ED98}"/>
              </a:ext>
            </a:extLst>
          </p:cNvPr>
          <p:cNvSpPr txBox="1"/>
          <p:nvPr/>
        </p:nvSpPr>
        <p:spPr>
          <a:xfrm rot="19979895">
            <a:off x="2536907" y="3432394"/>
            <a:ext cx="1098237" cy="523220"/>
          </a:xfrm>
          <a:prstGeom prst="rect">
            <a:avLst/>
          </a:prstGeom>
          <a:solidFill>
            <a:schemeClr val="tx1"/>
          </a:solidFill>
        </p:spPr>
        <p:txBody>
          <a:bodyPr wrap="square" rtlCol="0">
            <a:spAutoFit/>
          </a:bodyPr>
          <a:lstStyle/>
          <a:p>
            <a:r>
              <a:rPr lang="en-US" sz="2800" dirty="0">
                <a:solidFill>
                  <a:schemeClr val="bg1"/>
                </a:solidFill>
              </a:rPr>
              <a:t>Christ</a:t>
            </a:r>
          </a:p>
        </p:txBody>
      </p:sp>
      <p:sp>
        <p:nvSpPr>
          <p:cNvPr id="37" name="TextBox 36">
            <a:extLst>
              <a:ext uri="{FF2B5EF4-FFF2-40B4-BE49-F238E27FC236}">
                <a16:creationId xmlns:a16="http://schemas.microsoft.com/office/drawing/2014/main" id="{8396F691-1709-21E6-BD1D-9DE1F1149D9A}"/>
              </a:ext>
            </a:extLst>
          </p:cNvPr>
          <p:cNvSpPr txBox="1"/>
          <p:nvPr/>
        </p:nvSpPr>
        <p:spPr>
          <a:xfrm>
            <a:off x="3061562" y="1704622"/>
            <a:ext cx="1684269" cy="461665"/>
          </a:xfrm>
          <a:prstGeom prst="rect">
            <a:avLst/>
          </a:prstGeom>
          <a:solidFill>
            <a:srgbClr val="002060"/>
          </a:solidFill>
        </p:spPr>
        <p:txBody>
          <a:bodyPr wrap="square" rtlCol="0">
            <a:spAutoFit/>
          </a:bodyPr>
          <a:lstStyle/>
          <a:p>
            <a:r>
              <a:rPr lang="en-US" dirty="0"/>
              <a:t>     </a:t>
            </a:r>
            <a:r>
              <a:rPr lang="en-US" sz="2400" i="1" dirty="0">
                <a:solidFill>
                  <a:schemeClr val="bg1"/>
                </a:solidFill>
              </a:rPr>
              <a:t>Red Sea</a:t>
            </a:r>
          </a:p>
        </p:txBody>
      </p:sp>
      <p:sp>
        <p:nvSpPr>
          <p:cNvPr id="38" name="TextBox 37">
            <a:extLst>
              <a:ext uri="{FF2B5EF4-FFF2-40B4-BE49-F238E27FC236}">
                <a16:creationId xmlns:a16="http://schemas.microsoft.com/office/drawing/2014/main" id="{32DF267C-6377-FFAA-B4B1-7DBFC8C01775}"/>
              </a:ext>
            </a:extLst>
          </p:cNvPr>
          <p:cNvSpPr txBox="1"/>
          <p:nvPr/>
        </p:nvSpPr>
        <p:spPr>
          <a:xfrm>
            <a:off x="3065951" y="4940775"/>
            <a:ext cx="1684269" cy="461665"/>
          </a:xfrm>
          <a:prstGeom prst="rect">
            <a:avLst/>
          </a:prstGeom>
          <a:solidFill>
            <a:srgbClr val="002060"/>
          </a:solidFill>
        </p:spPr>
        <p:txBody>
          <a:bodyPr wrap="square" rtlCol="0">
            <a:spAutoFit/>
          </a:bodyPr>
          <a:lstStyle/>
          <a:p>
            <a:r>
              <a:rPr lang="en-US" dirty="0"/>
              <a:t>     </a:t>
            </a:r>
            <a:r>
              <a:rPr lang="en-US" sz="2400" i="1" dirty="0">
                <a:solidFill>
                  <a:schemeClr val="bg1"/>
                </a:solidFill>
              </a:rPr>
              <a:t>Baptism</a:t>
            </a:r>
          </a:p>
        </p:txBody>
      </p:sp>
      <p:sp>
        <p:nvSpPr>
          <p:cNvPr id="40" name="TextBox 39">
            <a:extLst>
              <a:ext uri="{FF2B5EF4-FFF2-40B4-BE49-F238E27FC236}">
                <a16:creationId xmlns:a16="http://schemas.microsoft.com/office/drawing/2014/main" id="{EC7ABF59-97D0-F654-AA77-E071C9C93D98}"/>
              </a:ext>
            </a:extLst>
          </p:cNvPr>
          <p:cNvSpPr txBox="1"/>
          <p:nvPr/>
        </p:nvSpPr>
        <p:spPr>
          <a:xfrm>
            <a:off x="7480100" y="1704622"/>
            <a:ext cx="1623193" cy="461665"/>
          </a:xfrm>
          <a:prstGeom prst="rect">
            <a:avLst/>
          </a:prstGeom>
          <a:solidFill>
            <a:schemeClr val="tx1"/>
          </a:solidFill>
        </p:spPr>
        <p:txBody>
          <a:bodyPr wrap="square" rtlCol="0">
            <a:spAutoFit/>
          </a:bodyPr>
          <a:lstStyle/>
          <a:p>
            <a:r>
              <a:rPr lang="en-US" sz="2400" dirty="0">
                <a:solidFill>
                  <a:srgbClr val="FFC000"/>
                </a:solidFill>
              </a:rPr>
              <a:t>   JORDAN</a:t>
            </a:r>
          </a:p>
        </p:txBody>
      </p:sp>
      <p:sp>
        <p:nvSpPr>
          <p:cNvPr id="41" name="TextBox 40">
            <a:extLst>
              <a:ext uri="{FF2B5EF4-FFF2-40B4-BE49-F238E27FC236}">
                <a16:creationId xmlns:a16="http://schemas.microsoft.com/office/drawing/2014/main" id="{CFDD3C2B-5CDB-647C-9C45-DCA84DB99443}"/>
              </a:ext>
            </a:extLst>
          </p:cNvPr>
          <p:cNvSpPr txBox="1"/>
          <p:nvPr/>
        </p:nvSpPr>
        <p:spPr>
          <a:xfrm>
            <a:off x="7434213" y="4922545"/>
            <a:ext cx="1706017" cy="461665"/>
          </a:xfrm>
          <a:prstGeom prst="rect">
            <a:avLst/>
          </a:prstGeom>
          <a:solidFill>
            <a:schemeClr val="tx1"/>
          </a:solidFill>
        </p:spPr>
        <p:txBody>
          <a:bodyPr wrap="square" rtlCol="0">
            <a:spAutoFit/>
          </a:bodyPr>
          <a:lstStyle/>
          <a:p>
            <a:r>
              <a:rPr lang="en-US" sz="2400" dirty="0">
                <a:solidFill>
                  <a:srgbClr val="FFC000"/>
                </a:solidFill>
              </a:rPr>
              <a:t>    DEATH</a:t>
            </a:r>
          </a:p>
        </p:txBody>
      </p:sp>
      <p:cxnSp>
        <p:nvCxnSpPr>
          <p:cNvPr id="44" name="Straight Arrow Connector 43">
            <a:extLst>
              <a:ext uri="{FF2B5EF4-FFF2-40B4-BE49-F238E27FC236}">
                <a16:creationId xmlns:a16="http://schemas.microsoft.com/office/drawing/2014/main" id="{B133843A-A4C5-B5A2-97CC-E0239DB5BFC9}"/>
              </a:ext>
            </a:extLst>
          </p:cNvPr>
          <p:cNvCxnSpPr/>
          <p:nvPr/>
        </p:nvCxnSpPr>
        <p:spPr>
          <a:xfrm>
            <a:off x="7055556" y="2888195"/>
            <a:ext cx="378657" cy="540805"/>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1EFC1B81-B7BC-EDE6-557F-56C0EF118C61}"/>
              </a:ext>
            </a:extLst>
          </p:cNvPr>
          <p:cNvCxnSpPr>
            <a:cxnSpLocks/>
          </p:cNvCxnSpPr>
          <p:nvPr/>
        </p:nvCxnSpPr>
        <p:spPr>
          <a:xfrm>
            <a:off x="7344406" y="5970237"/>
            <a:ext cx="257674" cy="430041"/>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F7E23AC8-176D-EBE8-C452-0DE898B7518A}"/>
              </a:ext>
            </a:extLst>
          </p:cNvPr>
          <p:cNvSpPr txBox="1"/>
          <p:nvPr/>
        </p:nvSpPr>
        <p:spPr>
          <a:xfrm>
            <a:off x="6851831" y="3421397"/>
            <a:ext cx="1646109" cy="461665"/>
          </a:xfrm>
          <a:prstGeom prst="rect">
            <a:avLst/>
          </a:prstGeom>
          <a:noFill/>
        </p:spPr>
        <p:txBody>
          <a:bodyPr wrap="square" rtlCol="0">
            <a:spAutoFit/>
          </a:bodyPr>
          <a:lstStyle/>
          <a:p>
            <a:r>
              <a:rPr lang="en-US" sz="2400" dirty="0">
                <a:solidFill>
                  <a:schemeClr val="bg1"/>
                </a:solidFill>
              </a:rPr>
              <a:t>Most Fell</a:t>
            </a:r>
          </a:p>
        </p:txBody>
      </p:sp>
      <p:sp>
        <p:nvSpPr>
          <p:cNvPr id="48" name="TextBox 47">
            <a:extLst>
              <a:ext uri="{FF2B5EF4-FFF2-40B4-BE49-F238E27FC236}">
                <a16:creationId xmlns:a16="http://schemas.microsoft.com/office/drawing/2014/main" id="{F8B8AC52-7477-1C66-0F51-251CB2426E3F}"/>
              </a:ext>
            </a:extLst>
          </p:cNvPr>
          <p:cNvSpPr txBox="1"/>
          <p:nvPr/>
        </p:nvSpPr>
        <p:spPr>
          <a:xfrm>
            <a:off x="7055557" y="6339167"/>
            <a:ext cx="1442384" cy="461665"/>
          </a:xfrm>
          <a:prstGeom prst="rect">
            <a:avLst/>
          </a:prstGeom>
          <a:noFill/>
        </p:spPr>
        <p:txBody>
          <a:bodyPr wrap="square" rtlCol="0">
            <a:spAutoFit/>
          </a:bodyPr>
          <a:lstStyle/>
          <a:p>
            <a:r>
              <a:rPr lang="en-US" sz="2400" dirty="0">
                <a:solidFill>
                  <a:schemeClr val="bg1"/>
                </a:solidFill>
              </a:rPr>
              <a:t>Some Fall</a:t>
            </a:r>
          </a:p>
        </p:txBody>
      </p:sp>
    </p:spTree>
    <p:extLst>
      <p:ext uri="{BB962C8B-B14F-4D97-AF65-F5344CB8AC3E}">
        <p14:creationId xmlns:p14="http://schemas.microsoft.com/office/powerpoint/2010/main" val="3264075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B37E48-D564-9961-A105-AB93FB913683}"/>
              </a:ext>
            </a:extLst>
          </p:cNvPr>
          <p:cNvSpPr/>
          <p:nvPr/>
        </p:nvSpPr>
        <p:spPr>
          <a:xfrm>
            <a:off x="-11378" y="-6935"/>
            <a:ext cx="12192000" cy="1107996"/>
          </a:xfrm>
          <a:prstGeom prst="rect">
            <a:avLst/>
          </a:prstGeom>
          <a:solidFill>
            <a:schemeClr val="accent4">
              <a:lumMod val="60000"/>
              <a:lumOff val="40000"/>
            </a:schemeClr>
          </a:solidFill>
        </p:spPr>
        <p:txBody>
          <a:bodyPr wrap="square" lIns="91440" tIns="45720" rIns="91440" bIns="45720">
            <a:spAutoFit/>
          </a:bodyPr>
          <a:lstStyle/>
          <a:p>
            <a:pPr algn="ctr"/>
            <a:r>
              <a:rPr lang="en-US" sz="6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Book of Hebrews</a:t>
            </a:r>
          </a:p>
        </p:txBody>
      </p:sp>
      <p:sp>
        <p:nvSpPr>
          <p:cNvPr id="3" name="TextBox 2">
            <a:extLst>
              <a:ext uri="{FF2B5EF4-FFF2-40B4-BE49-F238E27FC236}">
                <a16:creationId xmlns:a16="http://schemas.microsoft.com/office/drawing/2014/main" id="{C0B31F21-8495-3E11-276C-9127C0B328A2}"/>
              </a:ext>
            </a:extLst>
          </p:cNvPr>
          <p:cNvSpPr txBox="1"/>
          <p:nvPr/>
        </p:nvSpPr>
        <p:spPr>
          <a:xfrm>
            <a:off x="2585156" y="2754489"/>
            <a:ext cx="2188276" cy="830997"/>
          </a:xfrm>
          <a:prstGeom prst="rect">
            <a:avLst/>
          </a:prstGeom>
          <a:solidFill>
            <a:srgbClr val="363636"/>
          </a:solidFill>
          <a:ln w="76200">
            <a:solidFill>
              <a:srgbClr val="C00000"/>
            </a:solidFill>
          </a:ln>
        </p:spPr>
        <p:txBody>
          <a:bodyPr wrap="square" rtlCol="0">
            <a:spAutoFit/>
          </a:bodyPr>
          <a:lstStyle/>
          <a:p>
            <a:r>
              <a:rPr lang="en-US" sz="4800" dirty="0">
                <a:solidFill>
                  <a:schemeClr val="bg1"/>
                </a:solidFill>
              </a:rPr>
              <a:t>Old Law</a:t>
            </a:r>
          </a:p>
        </p:txBody>
      </p:sp>
      <p:sp>
        <p:nvSpPr>
          <p:cNvPr id="4" name="TextBox 3">
            <a:extLst>
              <a:ext uri="{FF2B5EF4-FFF2-40B4-BE49-F238E27FC236}">
                <a16:creationId xmlns:a16="http://schemas.microsoft.com/office/drawing/2014/main" id="{45007263-A722-82BA-B8C8-ED32559D8752}"/>
              </a:ext>
            </a:extLst>
          </p:cNvPr>
          <p:cNvSpPr txBox="1"/>
          <p:nvPr/>
        </p:nvSpPr>
        <p:spPr>
          <a:xfrm>
            <a:off x="7418568" y="2754489"/>
            <a:ext cx="2504365" cy="830997"/>
          </a:xfrm>
          <a:prstGeom prst="rect">
            <a:avLst/>
          </a:prstGeom>
          <a:solidFill>
            <a:srgbClr val="363636"/>
          </a:solidFill>
          <a:ln w="76200">
            <a:solidFill>
              <a:srgbClr val="C00000"/>
            </a:solidFill>
          </a:ln>
        </p:spPr>
        <p:txBody>
          <a:bodyPr wrap="square" rtlCol="0">
            <a:spAutoFit/>
          </a:bodyPr>
          <a:lstStyle/>
          <a:p>
            <a:r>
              <a:rPr lang="en-US" sz="4800" dirty="0">
                <a:solidFill>
                  <a:schemeClr val="bg1"/>
                </a:solidFill>
              </a:rPr>
              <a:t>New Law</a:t>
            </a:r>
          </a:p>
        </p:txBody>
      </p:sp>
      <p:sp>
        <p:nvSpPr>
          <p:cNvPr id="5" name="TextBox 4">
            <a:extLst>
              <a:ext uri="{FF2B5EF4-FFF2-40B4-BE49-F238E27FC236}">
                <a16:creationId xmlns:a16="http://schemas.microsoft.com/office/drawing/2014/main" id="{3BD62934-2A7C-6FB9-9E8F-713AB8BDE50A}"/>
              </a:ext>
            </a:extLst>
          </p:cNvPr>
          <p:cNvSpPr txBox="1"/>
          <p:nvPr/>
        </p:nvSpPr>
        <p:spPr>
          <a:xfrm>
            <a:off x="5655778" y="2895925"/>
            <a:ext cx="880444" cy="646331"/>
          </a:xfrm>
          <a:prstGeom prst="rect">
            <a:avLst/>
          </a:prstGeom>
          <a:noFill/>
        </p:spPr>
        <p:txBody>
          <a:bodyPr wrap="square" rtlCol="0">
            <a:spAutoFit/>
          </a:bodyPr>
          <a:lstStyle/>
          <a:p>
            <a:r>
              <a:rPr lang="en-US" sz="3600" i="1" dirty="0"/>
              <a:t>VS</a:t>
            </a:r>
          </a:p>
        </p:txBody>
      </p:sp>
    </p:spTree>
    <p:extLst>
      <p:ext uri="{BB962C8B-B14F-4D97-AF65-F5344CB8AC3E}">
        <p14:creationId xmlns:p14="http://schemas.microsoft.com/office/powerpoint/2010/main" val="2407229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9F05D4-6CFB-7B31-A5EF-4383B927DFB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3175"/>
            <a:ext cx="12192000" cy="6854825"/>
          </a:xfrm>
          <a:prstGeom prst="rect">
            <a:avLst/>
          </a:prstGeom>
        </p:spPr>
      </p:pic>
      <p:pic>
        <p:nvPicPr>
          <p:cNvPr id="9" name="Picture 8">
            <a:extLst>
              <a:ext uri="{FF2B5EF4-FFF2-40B4-BE49-F238E27FC236}">
                <a16:creationId xmlns:a16="http://schemas.microsoft.com/office/drawing/2014/main" id="{23D7F92C-C588-6B93-BA86-8466C5F491C0}"/>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flipH="1">
            <a:off x="0" y="0"/>
            <a:ext cx="12191999" cy="6854824"/>
          </a:xfrm>
          <a:prstGeom prst="rect">
            <a:avLst/>
          </a:prstGeom>
        </p:spPr>
      </p:pic>
      <p:sp>
        <p:nvSpPr>
          <p:cNvPr id="16" name="TextBox 15">
            <a:extLst>
              <a:ext uri="{FF2B5EF4-FFF2-40B4-BE49-F238E27FC236}">
                <a16:creationId xmlns:a16="http://schemas.microsoft.com/office/drawing/2014/main" id="{E407975E-0638-E78D-5D67-225F063E385B}"/>
              </a:ext>
            </a:extLst>
          </p:cNvPr>
          <p:cNvSpPr txBox="1"/>
          <p:nvPr/>
        </p:nvSpPr>
        <p:spPr>
          <a:xfrm>
            <a:off x="2003688" y="3350029"/>
            <a:ext cx="2700338" cy="1754326"/>
          </a:xfrm>
          <a:prstGeom prst="rect">
            <a:avLst/>
          </a:prstGeom>
          <a:solidFill>
            <a:schemeClr val="accent4">
              <a:lumMod val="20000"/>
              <a:lumOff val="80000"/>
            </a:schemeClr>
          </a:solidFill>
        </p:spPr>
        <p:txBody>
          <a:bodyPr wrap="square" rtlCol="0">
            <a:spAutoFit/>
          </a:bodyPr>
          <a:lstStyle/>
          <a:p>
            <a:r>
              <a:rPr lang="en-US" sz="2800" dirty="0"/>
              <a:t>       </a:t>
            </a:r>
            <a:r>
              <a:rPr lang="en-US" sz="2800" b="1" dirty="0"/>
              <a:t>CHURCH</a:t>
            </a:r>
          </a:p>
          <a:p>
            <a:r>
              <a:rPr lang="en-US" sz="2800" dirty="0"/>
              <a:t>       </a:t>
            </a:r>
            <a:r>
              <a:rPr lang="en-US" sz="2800" dirty="0">
                <a:solidFill>
                  <a:srgbClr val="002060"/>
                </a:solidFill>
              </a:rPr>
              <a:t>(Nation)</a:t>
            </a:r>
          </a:p>
          <a:p>
            <a:r>
              <a:rPr lang="en-US" sz="2400" dirty="0"/>
              <a:t>    </a:t>
            </a:r>
            <a:endParaRPr lang="en-US" sz="2800" dirty="0">
              <a:solidFill>
                <a:schemeClr val="bg1"/>
              </a:solidFill>
            </a:endParaRPr>
          </a:p>
          <a:p>
            <a:r>
              <a:rPr lang="en-US" sz="2800" i="1" dirty="0">
                <a:solidFill>
                  <a:srgbClr val="7030A0"/>
                </a:solidFill>
              </a:rPr>
              <a:t>             </a:t>
            </a:r>
            <a:r>
              <a:rPr lang="en-US" sz="2800" i="1" dirty="0">
                <a:solidFill>
                  <a:srgbClr val="7030A0"/>
                </a:solidFill>
                <a:latin typeface="Cambria" panose="02040503050406030204" pitchFamily="18" charset="0"/>
              </a:rPr>
              <a:t>New Law</a:t>
            </a:r>
          </a:p>
        </p:txBody>
      </p:sp>
      <p:sp>
        <p:nvSpPr>
          <p:cNvPr id="17" name="TextBox 16">
            <a:extLst>
              <a:ext uri="{FF2B5EF4-FFF2-40B4-BE49-F238E27FC236}">
                <a16:creationId xmlns:a16="http://schemas.microsoft.com/office/drawing/2014/main" id="{E1D369A9-21C2-340C-2CF0-54EDE4105DA4}"/>
              </a:ext>
            </a:extLst>
          </p:cNvPr>
          <p:cNvSpPr txBox="1"/>
          <p:nvPr/>
        </p:nvSpPr>
        <p:spPr>
          <a:xfrm>
            <a:off x="6707714" y="2334364"/>
            <a:ext cx="5167110" cy="3785652"/>
          </a:xfrm>
          <a:prstGeom prst="rect">
            <a:avLst/>
          </a:prstGeom>
          <a:noFill/>
        </p:spPr>
        <p:txBody>
          <a:bodyPr wrap="square" rtlCol="0">
            <a:spAutoFit/>
          </a:bodyPr>
          <a:lstStyle/>
          <a:p>
            <a:r>
              <a:rPr lang="en-US" sz="2800" dirty="0"/>
              <a:t>        </a:t>
            </a:r>
          </a:p>
          <a:p>
            <a:endParaRPr lang="en-US" sz="2800" b="1" dirty="0"/>
          </a:p>
          <a:p>
            <a:endParaRPr lang="en-US" sz="2800" b="1" dirty="0"/>
          </a:p>
          <a:p>
            <a:r>
              <a:rPr lang="en-US" sz="2800" b="1" dirty="0"/>
              <a:t>	           </a:t>
            </a:r>
            <a:r>
              <a:rPr lang="en-US" sz="6000" b="1" dirty="0">
                <a:highlight>
                  <a:srgbClr val="C0C0C0"/>
                </a:highlight>
              </a:rPr>
              <a:t>HEAVEN</a:t>
            </a:r>
          </a:p>
          <a:p>
            <a:r>
              <a:rPr lang="en-US" sz="2800" dirty="0"/>
              <a:t>          	                  </a:t>
            </a:r>
            <a:r>
              <a:rPr lang="en-US" sz="4000" dirty="0">
                <a:solidFill>
                  <a:srgbClr val="002060"/>
                </a:solidFill>
              </a:rPr>
              <a:t>(Rest)</a:t>
            </a:r>
          </a:p>
          <a:p>
            <a:endParaRPr lang="en-US" sz="2800" dirty="0">
              <a:solidFill>
                <a:schemeClr val="bg1"/>
              </a:solidFill>
            </a:endParaRPr>
          </a:p>
          <a:p>
            <a:r>
              <a:rPr lang="en-US" sz="2800" dirty="0">
                <a:solidFill>
                  <a:schemeClr val="bg1"/>
                </a:solidFill>
              </a:rPr>
              <a:t>   </a:t>
            </a:r>
            <a:endParaRPr lang="en-US" sz="2800" i="1" dirty="0"/>
          </a:p>
        </p:txBody>
      </p:sp>
      <p:pic>
        <p:nvPicPr>
          <p:cNvPr id="25" name="Picture 24">
            <a:extLst>
              <a:ext uri="{FF2B5EF4-FFF2-40B4-BE49-F238E27FC236}">
                <a16:creationId xmlns:a16="http://schemas.microsoft.com/office/drawing/2014/main" id="{326C2D9C-ACFD-4C70-CA1E-2016B47E266D}"/>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2125731" y="3834707"/>
            <a:ext cx="505107" cy="469867"/>
          </a:xfrm>
          <a:prstGeom prst="rect">
            <a:avLst/>
          </a:prstGeom>
        </p:spPr>
      </p:pic>
      <p:sp>
        <p:nvSpPr>
          <p:cNvPr id="38" name="TextBox 37">
            <a:extLst>
              <a:ext uri="{FF2B5EF4-FFF2-40B4-BE49-F238E27FC236}">
                <a16:creationId xmlns:a16="http://schemas.microsoft.com/office/drawing/2014/main" id="{32DF267C-6377-FFAA-B4B1-7DBFC8C01775}"/>
              </a:ext>
            </a:extLst>
          </p:cNvPr>
          <p:cNvSpPr txBox="1"/>
          <p:nvPr/>
        </p:nvSpPr>
        <p:spPr>
          <a:xfrm>
            <a:off x="221710" y="3996359"/>
            <a:ext cx="1684269" cy="461665"/>
          </a:xfrm>
          <a:prstGeom prst="rect">
            <a:avLst/>
          </a:prstGeom>
          <a:solidFill>
            <a:srgbClr val="002060"/>
          </a:solidFill>
        </p:spPr>
        <p:txBody>
          <a:bodyPr wrap="square" rtlCol="0">
            <a:spAutoFit/>
          </a:bodyPr>
          <a:lstStyle/>
          <a:p>
            <a:r>
              <a:rPr lang="en-US" dirty="0"/>
              <a:t>     </a:t>
            </a:r>
            <a:r>
              <a:rPr lang="en-US" sz="2400" i="1" dirty="0">
                <a:solidFill>
                  <a:schemeClr val="bg1"/>
                </a:solidFill>
              </a:rPr>
              <a:t>Baptism</a:t>
            </a:r>
          </a:p>
        </p:txBody>
      </p:sp>
      <p:cxnSp>
        <p:nvCxnSpPr>
          <p:cNvPr id="45" name="Straight Arrow Connector 44">
            <a:extLst>
              <a:ext uri="{FF2B5EF4-FFF2-40B4-BE49-F238E27FC236}">
                <a16:creationId xmlns:a16="http://schemas.microsoft.com/office/drawing/2014/main" id="{1EFC1B81-B7BC-EDE6-557F-56C0EF118C61}"/>
              </a:ext>
            </a:extLst>
          </p:cNvPr>
          <p:cNvCxnSpPr>
            <a:cxnSpLocks/>
          </p:cNvCxnSpPr>
          <p:nvPr/>
        </p:nvCxnSpPr>
        <p:spPr>
          <a:xfrm>
            <a:off x="4399872" y="5227908"/>
            <a:ext cx="257674" cy="430041"/>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F8B8AC52-7477-1C66-0F51-251CB2426E3F}"/>
              </a:ext>
            </a:extLst>
          </p:cNvPr>
          <p:cNvSpPr txBox="1"/>
          <p:nvPr/>
        </p:nvSpPr>
        <p:spPr>
          <a:xfrm>
            <a:off x="4260288" y="5840888"/>
            <a:ext cx="1442384" cy="830997"/>
          </a:xfrm>
          <a:prstGeom prst="rect">
            <a:avLst/>
          </a:prstGeom>
          <a:solidFill>
            <a:schemeClr val="tx1"/>
          </a:solidFill>
        </p:spPr>
        <p:txBody>
          <a:bodyPr wrap="square" rtlCol="0">
            <a:spAutoFit/>
          </a:bodyPr>
          <a:lstStyle/>
          <a:p>
            <a:r>
              <a:rPr lang="en-US" sz="2400" dirty="0">
                <a:solidFill>
                  <a:schemeClr val="bg1"/>
                </a:solidFill>
              </a:rPr>
              <a:t>   Some </a:t>
            </a:r>
          </a:p>
          <a:p>
            <a:r>
              <a:rPr lang="en-US" sz="2400" dirty="0">
                <a:solidFill>
                  <a:schemeClr val="bg1"/>
                </a:solidFill>
              </a:rPr>
              <a:t>  will fall</a:t>
            </a:r>
          </a:p>
        </p:txBody>
      </p:sp>
      <p:sp>
        <p:nvSpPr>
          <p:cNvPr id="2" name="Right Arrow 1">
            <a:extLst>
              <a:ext uri="{FF2B5EF4-FFF2-40B4-BE49-F238E27FC236}">
                <a16:creationId xmlns:a16="http://schemas.microsoft.com/office/drawing/2014/main" id="{AB612C52-F364-5962-A8CD-E9B6BE67BBCC}"/>
              </a:ext>
            </a:extLst>
          </p:cNvPr>
          <p:cNvSpPr/>
          <p:nvPr/>
        </p:nvSpPr>
        <p:spPr>
          <a:xfrm>
            <a:off x="4704026" y="3815146"/>
            <a:ext cx="2351529" cy="824089"/>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C000"/>
                </a:solidFill>
              </a:rPr>
              <a:t>DEATH</a:t>
            </a:r>
          </a:p>
        </p:txBody>
      </p:sp>
    </p:spTree>
    <p:extLst>
      <p:ext uri="{BB962C8B-B14F-4D97-AF65-F5344CB8AC3E}">
        <p14:creationId xmlns:p14="http://schemas.microsoft.com/office/powerpoint/2010/main" val="1081260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9F05D4-6CFB-7B31-A5EF-4383B927DFB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3175"/>
            <a:ext cx="12192000" cy="6854825"/>
          </a:xfrm>
          <a:prstGeom prst="rect">
            <a:avLst/>
          </a:prstGeom>
        </p:spPr>
      </p:pic>
      <p:pic>
        <p:nvPicPr>
          <p:cNvPr id="9" name="Picture 8">
            <a:extLst>
              <a:ext uri="{FF2B5EF4-FFF2-40B4-BE49-F238E27FC236}">
                <a16:creationId xmlns:a16="http://schemas.microsoft.com/office/drawing/2014/main" id="{23D7F92C-C588-6B93-BA86-8466C5F491C0}"/>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flipH="1">
            <a:off x="0" y="0"/>
            <a:ext cx="12191999" cy="6854824"/>
          </a:xfrm>
          <a:prstGeom prst="rect">
            <a:avLst/>
          </a:prstGeom>
        </p:spPr>
      </p:pic>
      <p:sp>
        <p:nvSpPr>
          <p:cNvPr id="16" name="TextBox 15">
            <a:extLst>
              <a:ext uri="{FF2B5EF4-FFF2-40B4-BE49-F238E27FC236}">
                <a16:creationId xmlns:a16="http://schemas.microsoft.com/office/drawing/2014/main" id="{E407975E-0638-E78D-5D67-225F063E385B}"/>
              </a:ext>
            </a:extLst>
          </p:cNvPr>
          <p:cNvSpPr txBox="1"/>
          <p:nvPr/>
        </p:nvSpPr>
        <p:spPr>
          <a:xfrm>
            <a:off x="2003688" y="3350029"/>
            <a:ext cx="2700338" cy="1754326"/>
          </a:xfrm>
          <a:prstGeom prst="rect">
            <a:avLst/>
          </a:prstGeom>
          <a:solidFill>
            <a:schemeClr val="accent4">
              <a:lumMod val="20000"/>
              <a:lumOff val="80000"/>
            </a:schemeClr>
          </a:solidFill>
        </p:spPr>
        <p:txBody>
          <a:bodyPr wrap="square" rtlCol="0">
            <a:spAutoFit/>
          </a:bodyPr>
          <a:lstStyle/>
          <a:p>
            <a:r>
              <a:rPr lang="en-US" sz="2800" dirty="0"/>
              <a:t>       </a:t>
            </a:r>
            <a:r>
              <a:rPr lang="en-US" sz="2800" b="1" dirty="0"/>
              <a:t>CHURCH</a:t>
            </a:r>
          </a:p>
          <a:p>
            <a:r>
              <a:rPr lang="en-US" sz="2800" dirty="0"/>
              <a:t>       </a:t>
            </a:r>
            <a:r>
              <a:rPr lang="en-US" sz="2800" dirty="0">
                <a:solidFill>
                  <a:srgbClr val="002060"/>
                </a:solidFill>
              </a:rPr>
              <a:t>(Nation)</a:t>
            </a:r>
          </a:p>
          <a:p>
            <a:r>
              <a:rPr lang="en-US" sz="2400" dirty="0"/>
              <a:t>    </a:t>
            </a:r>
            <a:endParaRPr lang="en-US" sz="2800" dirty="0">
              <a:solidFill>
                <a:schemeClr val="bg1"/>
              </a:solidFill>
            </a:endParaRPr>
          </a:p>
          <a:p>
            <a:r>
              <a:rPr lang="en-US" sz="2800" i="1" dirty="0">
                <a:solidFill>
                  <a:srgbClr val="7030A0"/>
                </a:solidFill>
              </a:rPr>
              <a:t>             </a:t>
            </a:r>
            <a:r>
              <a:rPr lang="en-US" sz="2800" i="1" dirty="0">
                <a:solidFill>
                  <a:srgbClr val="7030A0"/>
                </a:solidFill>
                <a:latin typeface="Cambria" panose="02040503050406030204" pitchFamily="18" charset="0"/>
              </a:rPr>
              <a:t>New Law</a:t>
            </a:r>
          </a:p>
        </p:txBody>
      </p:sp>
      <p:sp>
        <p:nvSpPr>
          <p:cNvPr id="17" name="TextBox 16">
            <a:extLst>
              <a:ext uri="{FF2B5EF4-FFF2-40B4-BE49-F238E27FC236}">
                <a16:creationId xmlns:a16="http://schemas.microsoft.com/office/drawing/2014/main" id="{E1D369A9-21C2-340C-2CF0-54EDE4105DA4}"/>
              </a:ext>
            </a:extLst>
          </p:cNvPr>
          <p:cNvSpPr txBox="1"/>
          <p:nvPr/>
        </p:nvSpPr>
        <p:spPr>
          <a:xfrm>
            <a:off x="6707714" y="2334364"/>
            <a:ext cx="5167110" cy="3785652"/>
          </a:xfrm>
          <a:prstGeom prst="rect">
            <a:avLst/>
          </a:prstGeom>
          <a:noFill/>
        </p:spPr>
        <p:txBody>
          <a:bodyPr wrap="square" rtlCol="0">
            <a:spAutoFit/>
          </a:bodyPr>
          <a:lstStyle/>
          <a:p>
            <a:r>
              <a:rPr lang="en-US" sz="2800" dirty="0"/>
              <a:t>        </a:t>
            </a:r>
          </a:p>
          <a:p>
            <a:endParaRPr lang="en-US" sz="2800" b="1" dirty="0"/>
          </a:p>
          <a:p>
            <a:endParaRPr lang="en-US" sz="2800" b="1" dirty="0"/>
          </a:p>
          <a:p>
            <a:r>
              <a:rPr lang="en-US" sz="2800" b="1" dirty="0"/>
              <a:t>	           </a:t>
            </a:r>
            <a:r>
              <a:rPr lang="en-US" sz="6000" b="1" dirty="0">
                <a:highlight>
                  <a:srgbClr val="C0C0C0"/>
                </a:highlight>
              </a:rPr>
              <a:t>HEAVEN</a:t>
            </a:r>
          </a:p>
          <a:p>
            <a:r>
              <a:rPr lang="en-US" sz="2800" dirty="0"/>
              <a:t>          	                  </a:t>
            </a:r>
            <a:r>
              <a:rPr lang="en-US" sz="4000" dirty="0">
                <a:solidFill>
                  <a:srgbClr val="002060"/>
                </a:solidFill>
              </a:rPr>
              <a:t>(Rest)</a:t>
            </a:r>
          </a:p>
          <a:p>
            <a:endParaRPr lang="en-US" sz="2800" dirty="0">
              <a:solidFill>
                <a:schemeClr val="bg1"/>
              </a:solidFill>
            </a:endParaRPr>
          </a:p>
          <a:p>
            <a:r>
              <a:rPr lang="en-US" sz="2800" dirty="0">
                <a:solidFill>
                  <a:schemeClr val="bg1"/>
                </a:solidFill>
              </a:rPr>
              <a:t>   </a:t>
            </a:r>
            <a:endParaRPr lang="en-US" sz="2800" i="1" dirty="0"/>
          </a:p>
        </p:txBody>
      </p:sp>
      <p:pic>
        <p:nvPicPr>
          <p:cNvPr id="25" name="Picture 24">
            <a:extLst>
              <a:ext uri="{FF2B5EF4-FFF2-40B4-BE49-F238E27FC236}">
                <a16:creationId xmlns:a16="http://schemas.microsoft.com/office/drawing/2014/main" id="{326C2D9C-ACFD-4C70-CA1E-2016B47E266D}"/>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2125731" y="3834707"/>
            <a:ext cx="505107" cy="469867"/>
          </a:xfrm>
          <a:prstGeom prst="rect">
            <a:avLst/>
          </a:prstGeom>
        </p:spPr>
      </p:pic>
      <p:sp>
        <p:nvSpPr>
          <p:cNvPr id="38" name="TextBox 37">
            <a:extLst>
              <a:ext uri="{FF2B5EF4-FFF2-40B4-BE49-F238E27FC236}">
                <a16:creationId xmlns:a16="http://schemas.microsoft.com/office/drawing/2014/main" id="{32DF267C-6377-FFAA-B4B1-7DBFC8C01775}"/>
              </a:ext>
            </a:extLst>
          </p:cNvPr>
          <p:cNvSpPr txBox="1"/>
          <p:nvPr/>
        </p:nvSpPr>
        <p:spPr>
          <a:xfrm>
            <a:off x="221710" y="3996359"/>
            <a:ext cx="1684269" cy="461665"/>
          </a:xfrm>
          <a:prstGeom prst="rect">
            <a:avLst/>
          </a:prstGeom>
          <a:solidFill>
            <a:srgbClr val="002060"/>
          </a:solidFill>
        </p:spPr>
        <p:txBody>
          <a:bodyPr wrap="square" rtlCol="0">
            <a:spAutoFit/>
          </a:bodyPr>
          <a:lstStyle/>
          <a:p>
            <a:r>
              <a:rPr lang="en-US" dirty="0"/>
              <a:t>     </a:t>
            </a:r>
            <a:r>
              <a:rPr lang="en-US" sz="2400" i="1" dirty="0">
                <a:solidFill>
                  <a:schemeClr val="bg1"/>
                </a:solidFill>
              </a:rPr>
              <a:t>Baptism</a:t>
            </a:r>
          </a:p>
        </p:txBody>
      </p:sp>
      <p:cxnSp>
        <p:nvCxnSpPr>
          <p:cNvPr id="45" name="Straight Arrow Connector 44">
            <a:extLst>
              <a:ext uri="{FF2B5EF4-FFF2-40B4-BE49-F238E27FC236}">
                <a16:creationId xmlns:a16="http://schemas.microsoft.com/office/drawing/2014/main" id="{1EFC1B81-B7BC-EDE6-557F-56C0EF118C61}"/>
              </a:ext>
            </a:extLst>
          </p:cNvPr>
          <p:cNvCxnSpPr>
            <a:cxnSpLocks/>
          </p:cNvCxnSpPr>
          <p:nvPr/>
        </p:nvCxnSpPr>
        <p:spPr>
          <a:xfrm>
            <a:off x="4399872" y="5227908"/>
            <a:ext cx="257674" cy="430041"/>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F8B8AC52-7477-1C66-0F51-251CB2426E3F}"/>
              </a:ext>
            </a:extLst>
          </p:cNvPr>
          <p:cNvSpPr txBox="1"/>
          <p:nvPr/>
        </p:nvSpPr>
        <p:spPr>
          <a:xfrm>
            <a:off x="4260288" y="5840888"/>
            <a:ext cx="1442384" cy="830997"/>
          </a:xfrm>
          <a:prstGeom prst="rect">
            <a:avLst/>
          </a:prstGeom>
          <a:solidFill>
            <a:schemeClr val="tx1"/>
          </a:solidFill>
        </p:spPr>
        <p:txBody>
          <a:bodyPr wrap="square" rtlCol="0">
            <a:spAutoFit/>
          </a:bodyPr>
          <a:lstStyle/>
          <a:p>
            <a:r>
              <a:rPr lang="en-US" sz="2400" dirty="0">
                <a:solidFill>
                  <a:schemeClr val="bg1"/>
                </a:solidFill>
              </a:rPr>
              <a:t>   Some </a:t>
            </a:r>
          </a:p>
          <a:p>
            <a:r>
              <a:rPr lang="en-US" sz="2400" dirty="0">
                <a:solidFill>
                  <a:schemeClr val="bg1"/>
                </a:solidFill>
              </a:rPr>
              <a:t>  will fall</a:t>
            </a:r>
          </a:p>
        </p:txBody>
      </p:sp>
      <p:sp>
        <p:nvSpPr>
          <p:cNvPr id="2" name="Right Arrow 1">
            <a:extLst>
              <a:ext uri="{FF2B5EF4-FFF2-40B4-BE49-F238E27FC236}">
                <a16:creationId xmlns:a16="http://schemas.microsoft.com/office/drawing/2014/main" id="{AB612C52-F364-5962-A8CD-E9B6BE67BBCC}"/>
              </a:ext>
            </a:extLst>
          </p:cNvPr>
          <p:cNvSpPr/>
          <p:nvPr/>
        </p:nvSpPr>
        <p:spPr>
          <a:xfrm>
            <a:off x="4704026" y="3815146"/>
            <a:ext cx="2351529" cy="824089"/>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C000"/>
                </a:solidFill>
              </a:rPr>
              <a:t>DEATH</a:t>
            </a:r>
          </a:p>
        </p:txBody>
      </p:sp>
      <p:sp>
        <p:nvSpPr>
          <p:cNvPr id="4" name="TextBox 3">
            <a:extLst>
              <a:ext uri="{FF2B5EF4-FFF2-40B4-BE49-F238E27FC236}">
                <a16:creationId xmlns:a16="http://schemas.microsoft.com/office/drawing/2014/main" id="{0E2AE4CB-EB6B-D513-24D8-120D7F90D9AB}"/>
              </a:ext>
            </a:extLst>
          </p:cNvPr>
          <p:cNvSpPr txBox="1"/>
          <p:nvPr/>
        </p:nvSpPr>
        <p:spPr>
          <a:xfrm>
            <a:off x="221710" y="141073"/>
            <a:ext cx="11653114" cy="3046988"/>
          </a:xfrm>
          <a:prstGeom prst="rect">
            <a:avLst/>
          </a:prstGeom>
          <a:solidFill>
            <a:schemeClr val="tx1"/>
          </a:solidFill>
        </p:spPr>
        <p:txBody>
          <a:bodyPr wrap="square" rtlCol="0">
            <a:spAutoFit/>
          </a:bodyPr>
          <a:lstStyle/>
          <a:p>
            <a:r>
              <a:rPr lang="en-US" sz="3200" dirty="0">
                <a:solidFill>
                  <a:schemeClr val="bg1"/>
                </a:solidFill>
              </a:rPr>
              <a:t>“But you have come to Mount Zion and to the city of the Living God, the heavenly Jerusalem, to an innumerable company of angels, to the general assembly and church of the Firstborn who are registered in heaven, to God the Judge of all, </a:t>
            </a:r>
            <a:r>
              <a:rPr lang="en-US" sz="3200" dirty="0">
                <a:solidFill>
                  <a:srgbClr val="FFFF00"/>
                </a:solidFill>
              </a:rPr>
              <a:t>to the spirits of just men made perfect</a:t>
            </a:r>
            <a:r>
              <a:rPr lang="en-US" sz="3200" dirty="0">
                <a:solidFill>
                  <a:schemeClr val="bg1"/>
                </a:solidFill>
              </a:rPr>
              <a:t>, to Jesus the Mediator of the new covenant, and to the blood...”        					  </a:t>
            </a:r>
            <a:r>
              <a:rPr lang="en-US" sz="3200" i="1" dirty="0">
                <a:solidFill>
                  <a:srgbClr val="00B0F0"/>
                </a:solidFill>
              </a:rPr>
              <a:t>Hebrews 12:22-24</a:t>
            </a:r>
          </a:p>
        </p:txBody>
      </p:sp>
    </p:spTree>
    <p:extLst>
      <p:ext uri="{BB962C8B-B14F-4D97-AF65-F5344CB8AC3E}">
        <p14:creationId xmlns:p14="http://schemas.microsoft.com/office/powerpoint/2010/main" val="3589100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3C22BC7-8993-EDFC-942A-7FFFA4457CCE}"/>
              </a:ext>
            </a:extLst>
          </p:cNvPr>
          <p:cNvSpPr txBox="1"/>
          <p:nvPr/>
        </p:nvSpPr>
        <p:spPr>
          <a:xfrm>
            <a:off x="0" y="0"/>
            <a:ext cx="12192000" cy="7017306"/>
          </a:xfrm>
          <a:prstGeom prst="rect">
            <a:avLst/>
          </a:prstGeom>
          <a:solidFill>
            <a:schemeClr val="tx1"/>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8" name="Picture 7">
            <a:extLst>
              <a:ext uri="{FF2B5EF4-FFF2-40B4-BE49-F238E27FC236}">
                <a16:creationId xmlns:a16="http://schemas.microsoft.com/office/drawing/2014/main" id="{B478E035-5953-A4F6-5F2D-C5D4A2CEE11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46469" y="22920"/>
            <a:ext cx="10299061" cy="7005846"/>
          </a:xfrm>
          <a:prstGeom prst="rect">
            <a:avLst/>
          </a:prstGeom>
        </p:spPr>
      </p:pic>
      <p:sp>
        <p:nvSpPr>
          <p:cNvPr id="10" name="TextBox 9">
            <a:extLst>
              <a:ext uri="{FF2B5EF4-FFF2-40B4-BE49-F238E27FC236}">
                <a16:creationId xmlns:a16="http://schemas.microsoft.com/office/drawing/2014/main" id="{AD2CD8C5-0414-3D2A-2098-491F6D15AAC1}"/>
              </a:ext>
            </a:extLst>
          </p:cNvPr>
          <p:cNvSpPr txBox="1"/>
          <p:nvPr/>
        </p:nvSpPr>
        <p:spPr>
          <a:xfrm>
            <a:off x="1612104" y="571188"/>
            <a:ext cx="8967789" cy="5909310"/>
          </a:xfrm>
          <a:prstGeom prst="rect">
            <a:avLst/>
          </a:prstGeom>
          <a:noFill/>
        </p:spPr>
        <p:txBody>
          <a:bodyPr wrap="square" rtlCol="0">
            <a:spAutoFit/>
          </a:bodyPr>
          <a:lstStyle/>
          <a:p>
            <a:r>
              <a:rPr lang="en-US" sz="5400" dirty="0"/>
              <a:t>“For whatever things were written before were written for our learning, that we through the patience and comfort of the scriptures might have hope.”</a:t>
            </a:r>
          </a:p>
          <a:p>
            <a:r>
              <a:rPr lang="en-US" sz="5400" dirty="0"/>
              <a:t>			            </a:t>
            </a:r>
            <a:endParaRPr lang="en-US" sz="5400" i="1" dirty="0">
              <a:solidFill>
                <a:schemeClr val="accent2">
                  <a:lumMod val="60000"/>
                  <a:lumOff val="40000"/>
                </a:schemeClr>
              </a:solidFill>
              <a:highlight>
                <a:srgbClr val="000000"/>
              </a:highlight>
            </a:endParaRPr>
          </a:p>
        </p:txBody>
      </p:sp>
      <p:sp>
        <p:nvSpPr>
          <p:cNvPr id="11" name="TextBox 10">
            <a:extLst>
              <a:ext uri="{FF2B5EF4-FFF2-40B4-BE49-F238E27FC236}">
                <a16:creationId xmlns:a16="http://schemas.microsoft.com/office/drawing/2014/main" id="{8866F77E-8CDE-7CE6-20BF-AA2928D964BB}"/>
              </a:ext>
            </a:extLst>
          </p:cNvPr>
          <p:cNvSpPr txBox="1"/>
          <p:nvPr/>
        </p:nvSpPr>
        <p:spPr>
          <a:xfrm>
            <a:off x="6372225" y="5414963"/>
            <a:ext cx="4029075" cy="769441"/>
          </a:xfrm>
          <a:prstGeom prst="rect">
            <a:avLst/>
          </a:prstGeom>
          <a:solidFill>
            <a:schemeClr val="tx1"/>
          </a:solidFill>
        </p:spPr>
        <p:txBody>
          <a:bodyPr wrap="square" rtlCol="0">
            <a:spAutoFit/>
          </a:bodyPr>
          <a:lstStyle/>
          <a:p>
            <a:r>
              <a:rPr lang="en-US" sz="4400" dirty="0"/>
              <a:t>   </a:t>
            </a:r>
            <a:r>
              <a:rPr lang="en-US" sz="4400" dirty="0">
                <a:solidFill>
                  <a:schemeClr val="accent2">
                    <a:lumMod val="60000"/>
                    <a:lumOff val="40000"/>
                  </a:schemeClr>
                </a:solidFill>
                <a:latin typeface="Cambria" panose="02040503050406030204" pitchFamily="18" charset="0"/>
              </a:rPr>
              <a:t>Romans 15:4</a:t>
            </a:r>
          </a:p>
        </p:txBody>
      </p:sp>
    </p:spTree>
    <p:extLst>
      <p:ext uri="{BB962C8B-B14F-4D97-AF65-F5344CB8AC3E}">
        <p14:creationId xmlns:p14="http://schemas.microsoft.com/office/powerpoint/2010/main" val="1791578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9F05D4-6CFB-7B31-A5EF-4383B927DFB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3175"/>
            <a:ext cx="12192000" cy="6854825"/>
          </a:xfrm>
          <a:prstGeom prst="rect">
            <a:avLst/>
          </a:prstGeom>
        </p:spPr>
      </p:pic>
      <p:sp>
        <p:nvSpPr>
          <p:cNvPr id="20" name="TextBox 19">
            <a:extLst>
              <a:ext uri="{FF2B5EF4-FFF2-40B4-BE49-F238E27FC236}">
                <a16:creationId xmlns:a16="http://schemas.microsoft.com/office/drawing/2014/main" id="{D9ED5FFC-559C-F954-C608-30A90EBE2733}"/>
              </a:ext>
            </a:extLst>
          </p:cNvPr>
          <p:cNvSpPr txBox="1"/>
          <p:nvPr/>
        </p:nvSpPr>
        <p:spPr>
          <a:xfrm>
            <a:off x="361224" y="1072313"/>
            <a:ext cx="2700338" cy="1815882"/>
          </a:xfrm>
          <a:prstGeom prst="rect">
            <a:avLst/>
          </a:prstGeom>
          <a:solidFill>
            <a:schemeClr val="accent4">
              <a:lumMod val="20000"/>
              <a:lumOff val="80000"/>
            </a:schemeClr>
          </a:solidFill>
        </p:spPr>
        <p:txBody>
          <a:bodyPr wrap="square" rtlCol="0">
            <a:spAutoFit/>
          </a:bodyPr>
          <a:lstStyle/>
          <a:p>
            <a:r>
              <a:rPr lang="en-US" sz="2800" dirty="0"/>
              <a:t>          </a:t>
            </a:r>
            <a:r>
              <a:rPr lang="en-US" sz="2800" b="1" dirty="0"/>
              <a:t>EGYPT</a:t>
            </a:r>
          </a:p>
          <a:p>
            <a:r>
              <a:rPr lang="en-US" sz="2800" dirty="0"/>
              <a:t>       </a:t>
            </a:r>
            <a:endParaRPr lang="en-US" sz="2800" dirty="0">
              <a:solidFill>
                <a:srgbClr val="002060"/>
              </a:solidFill>
            </a:endParaRPr>
          </a:p>
          <a:p>
            <a:endParaRPr lang="en-US" sz="2800" dirty="0">
              <a:solidFill>
                <a:schemeClr val="bg1"/>
              </a:solidFill>
            </a:endParaRPr>
          </a:p>
          <a:p>
            <a:r>
              <a:rPr lang="en-US" sz="2800" i="1" dirty="0"/>
              <a:t>               </a:t>
            </a:r>
          </a:p>
        </p:txBody>
      </p:sp>
    </p:spTree>
    <p:extLst>
      <p:ext uri="{BB962C8B-B14F-4D97-AF65-F5344CB8AC3E}">
        <p14:creationId xmlns:p14="http://schemas.microsoft.com/office/powerpoint/2010/main" val="488675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9F05D4-6CFB-7B31-A5EF-4383B927DFB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3175"/>
            <a:ext cx="12192000" cy="6854825"/>
          </a:xfrm>
          <a:prstGeom prst="rect">
            <a:avLst/>
          </a:prstGeom>
        </p:spPr>
      </p:pic>
      <p:sp>
        <p:nvSpPr>
          <p:cNvPr id="20" name="TextBox 19">
            <a:extLst>
              <a:ext uri="{FF2B5EF4-FFF2-40B4-BE49-F238E27FC236}">
                <a16:creationId xmlns:a16="http://schemas.microsoft.com/office/drawing/2014/main" id="{D9ED5FFC-559C-F954-C608-30A90EBE2733}"/>
              </a:ext>
            </a:extLst>
          </p:cNvPr>
          <p:cNvSpPr txBox="1"/>
          <p:nvPr/>
        </p:nvSpPr>
        <p:spPr>
          <a:xfrm>
            <a:off x="361224" y="1072313"/>
            <a:ext cx="2700338" cy="1815882"/>
          </a:xfrm>
          <a:prstGeom prst="rect">
            <a:avLst/>
          </a:prstGeom>
          <a:solidFill>
            <a:schemeClr val="accent4">
              <a:lumMod val="20000"/>
              <a:lumOff val="80000"/>
            </a:schemeClr>
          </a:solidFill>
        </p:spPr>
        <p:txBody>
          <a:bodyPr wrap="square" rtlCol="0">
            <a:spAutoFit/>
          </a:bodyPr>
          <a:lstStyle/>
          <a:p>
            <a:r>
              <a:rPr lang="en-US" sz="2800" dirty="0"/>
              <a:t>          </a:t>
            </a:r>
            <a:r>
              <a:rPr lang="en-US" sz="2800" b="1" dirty="0"/>
              <a:t>EGYPT</a:t>
            </a:r>
          </a:p>
          <a:p>
            <a:r>
              <a:rPr lang="en-US" sz="2800" dirty="0"/>
              <a:t>       </a:t>
            </a:r>
            <a:r>
              <a:rPr lang="en-US" sz="2800" dirty="0">
                <a:solidFill>
                  <a:srgbClr val="002060"/>
                </a:solidFill>
              </a:rPr>
              <a:t>(Bondage)</a:t>
            </a:r>
          </a:p>
          <a:p>
            <a:endParaRPr lang="en-US" sz="2800" dirty="0">
              <a:solidFill>
                <a:schemeClr val="bg1"/>
              </a:solidFill>
            </a:endParaRPr>
          </a:p>
          <a:p>
            <a:r>
              <a:rPr lang="en-US" sz="2800" i="1" dirty="0"/>
              <a:t>               </a:t>
            </a:r>
          </a:p>
        </p:txBody>
      </p:sp>
      <p:sp>
        <p:nvSpPr>
          <p:cNvPr id="32" name="TextBox 31">
            <a:extLst>
              <a:ext uri="{FF2B5EF4-FFF2-40B4-BE49-F238E27FC236}">
                <a16:creationId xmlns:a16="http://schemas.microsoft.com/office/drawing/2014/main" id="{D8C85591-D093-FA3F-E55A-AA2C04789CB1}"/>
              </a:ext>
            </a:extLst>
          </p:cNvPr>
          <p:cNvSpPr txBox="1"/>
          <p:nvPr/>
        </p:nvSpPr>
        <p:spPr>
          <a:xfrm rot="19979895">
            <a:off x="247743" y="294381"/>
            <a:ext cx="1422400" cy="523220"/>
          </a:xfrm>
          <a:prstGeom prst="rect">
            <a:avLst/>
          </a:prstGeom>
          <a:solidFill>
            <a:schemeClr val="accent2">
              <a:lumMod val="50000"/>
            </a:schemeClr>
          </a:solidFill>
        </p:spPr>
        <p:txBody>
          <a:bodyPr wrap="square" rtlCol="0">
            <a:spAutoFit/>
          </a:bodyPr>
          <a:lstStyle/>
          <a:p>
            <a:r>
              <a:rPr lang="en-US" sz="2800" dirty="0">
                <a:solidFill>
                  <a:srgbClr val="FFC000"/>
                </a:solidFill>
              </a:rPr>
              <a:t>Pharoah</a:t>
            </a:r>
          </a:p>
        </p:txBody>
      </p:sp>
    </p:spTree>
    <p:extLst>
      <p:ext uri="{BB962C8B-B14F-4D97-AF65-F5344CB8AC3E}">
        <p14:creationId xmlns:p14="http://schemas.microsoft.com/office/powerpoint/2010/main" val="2290879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9F05D4-6CFB-7B31-A5EF-4383B927DFB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3175"/>
            <a:ext cx="12192000" cy="6854825"/>
          </a:xfrm>
          <a:prstGeom prst="rect">
            <a:avLst/>
          </a:prstGeom>
        </p:spPr>
      </p:pic>
      <p:sp>
        <p:nvSpPr>
          <p:cNvPr id="20" name="TextBox 19">
            <a:extLst>
              <a:ext uri="{FF2B5EF4-FFF2-40B4-BE49-F238E27FC236}">
                <a16:creationId xmlns:a16="http://schemas.microsoft.com/office/drawing/2014/main" id="{D9ED5FFC-559C-F954-C608-30A90EBE2733}"/>
              </a:ext>
            </a:extLst>
          </p:cNvPr>
          <p:cNvSpPr txBox="1"/>
          <p:nvPr/>
        </p:nvSpPr>
        <p:spPr>
          <a:xfrm>
            <a:off x="361224" y="1072313"/>
            <a:ext cx="2700338" cy="1815882"/>
          </a:xfrm>
          <a:prstGeom prst="rect">
            <a:avLst/>
          </a:prstGeom>
          <a:solidFill>
            <a:schemeClr val="accent4">
              <a:lumMod val="20000"/>
              <a:lumOff val="80000"/>
            </a:schemeClr>
          </a:solidFill>
        </p:spPr>
        <p:txBody>
          <a:bodyPr wrap="square" rtlCol="0">
            <a:spAutoFit/>
          </a:bodyPr>
          <a:lstStyle/>
          <a:p>
            <a:r>
              <a:rPr lang="en-US" sz="2800" dirty="0"/>
              <a:t>          </a:t>
            </a:r>
            <a:r>
              <a:rPr lang="en-US" sz="2800" b="1" dirty="0"/>
              <a:t>EGYPT</a:t>
            </a:r>
          </a:p>
          <a:p>
            <a:r>
              <a:rPr lang="en-US" sz="2800" dirty="0"/>
              <a:t>       </a:t>
            </a:r>
            <a:r>
              <a:rPr lang="en-US" sz="2800" dirty="0">
                <a:solidFill>
                  <a:srgbClr val="002060"/>
                </a:solidFill>
              </a:rPr>
              <a:t>(Bondage)</a:t>
            </a:r>
          </a:p>
          <a:p>
            <a:endParaRPr lang="en-US" sz="2800" dirty="0">
              <a:solidFill>
                <a:schemeClr val="bg1"/>
              </a:solidFill>
            </a:endParaRPr>
          </a:p>
          <a:p>
            <a:r>
              <a:rPr lang="en-US" sz="2800" i="1" dirty="0"/>
              <a:t>               Passover</a:t>
            </a:r>
          </a:p>
        </p:txBody>
      </p:sp>
      <p:sp>
        <p:nvSpPr>
          <p:cNvPr id="32" name="TextBox 31">
            <a:extLst>
              <a:ext uri="{FF2B5EF4-FFF2-40B4-BE49-F238E27FC236}">
                <a16:creationId xmlns:a16="http://schemas.microsoft.com/office/drawing/2014/main" id="{D8C85591-D093-FA3F-E55A-AA2C04789CB1}"/>
              </a:ext>
            </a:extLst>
          </p:cNvPr>
          <p:cNvSpPr txBox="1"/>
          <p:nvPr/>
        </p:nvSpPr>
        <p:spPr>
          <a:xfrm rot="19979895">
            <a:off x="247743" y="294381"/>
            <a:ext cx="1422400" cy="523220"/>
          </a:xfrm>
          <a:prstGeom prst="rect">
            <a:avLst/>
          </a:prstGeom>
          <a:solidFill>
            <a:schemeClr val="accent2">
              <a:lumMod val="50000"/>
            </a:schemeClr>
          </a:solidFill>
        </p:spPr>
        <p:txBody>
          <a:bodyPr wrap="square" rtlCol="0">
            <a:spAutoFit/>
          </a:bodyPr>
          <a:lstStyle/>
          <a:p>
            <a:r>
              <a:rPr lang="en-US" sz="2800" dirty="0">
                <a:solidFill>
                  <a:srgbClr val="FFC000"/>
                </a:solidFill>
              </a:rPr>
              <a:t>Pharoah</a:t>
            </a:r>
          </a:p>
        </p:txBody>
      </p:sp>
      <p:sp>
        <p:nvSpPr>
          <p:cNvPr id="33" name="TextBox 32">
            <a:extLst>
              <a:ext uri="{FF2B5EF4-FFF2-40B4-BE49-F238E27FC236}">
                <a16:creationId xmlns:a16="http://schemas.microsoft.com/office/drawing/2014/main" id="{4FFB4676-4401-6C99-4E48-5E1478CA9657}"/>
              </a:ext>
            </a:extLst>
          </p:cNvPr>
          <p:cNvSpPr txBox="1"/>
          <p:nvPr/>
        </p:nvSpPr>
        <p:spPr>
          <a:xfrm rot="19979895">
            <a:off x="2511151" y="308448"/>
            <a:ext cx="1185694" cy="523220"/>
          </a:xfrm>
          <a:prstGeom prst="rect">
            <a:avLst/>
          </a:prstGeom>
          <a:solidFill>
            <a:schemeClr val="tx1"/>
          </a:solidFill>
        </p:spPr>
        <p:txBody>
          <a:bodyPr wrap="square" rtlCol="0">
            <a:spAutoFit/>
          </a:bodyPr>
          <a:lstStyle/>
          <a:p>
            <a:r>
              <a:rPr lang="en-US" sz="2800" dirty="0">
                <a:solidFill>
                  <a:schemeClr val="bg1"/>
                </a:solidFill>
              </a:rPr>
              <a:t>Moses</a:t>
            </a:r>
          </a:p>
        </p:txBody>
      </p:sp>
    </p:spTree>
    <p:extLst>
      <p:ext uri="{BB962C8B-B14F-4D97-AF65-F5344CB8AC3E}">
        <p14:creationId xmlns:p14="http://schemas.microsoft.com/office/powerpoint/2010/main" val="3275721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9F05D4-6CFB-7B31-A5EF-4383B927DFB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3175"/>
            <a:ext cx="12192000" cy="6854825"/>
          </a:xfrm>
          <a:prstGeom prst="rect">
            <a:avLst/>
          </a:prstGeom>
        </p:spPr>
      </p:pic>
      <p:sp>
        <p:nvSpPr>
          <p:cNvPr id="14" name="TextBox 13">
            <a:extLst>
              <a:ext uri="{FF2B5EF4-FFF2-40B4-BE49-F238E27FC236}">
                <a16:creationId xmlns:a16="http://schemas.microsoft.com/office/drawing/2014/main" id="{2C8EDB0A-B344-EE71-CE25-613F5B613CCB}"/>
              </a:ext>
            </a:extLst>
          </p:cNvPr>
          <p:cNvSpPr txBox="1"/>
          <p:nvPr/>
        </p:nvSpPr>
        <p:spPr>
          <a:xfrm>
            <a:off x="4745831" y="1072313"/>
            <a:ext cx="2700338" cy="1815882"/>
          </a:xfrm>
          <a:prstGeom prst="rect">
            <a:avLst/>
          </a:prstGeom>
          <a:solidFill>
            <a:schemeClr val="accent4">
              <a:lumMod val="20000"/>
              <a:lumOff val="80000"/>
            </a:schemeClr>
          </a:solidFill>
        </p:spPr>
        <p:txBody>
          <a:bodyPr wrap="square" rtlCol="0">
            <a:spAutoFit/>
          </a:bodyPr>
          <a:lstStyle/>
          <a:p>
            <a:r>
              <a:rPr lang="en-US" sz="2800" dirty="0"/>
              <a:t>    </a:t>
            </a:r>
            <a:r>
              <a:rPr lang="en-US" sz="2800" b="1" dirty="0"/>
              <a:t>WILDERNESS</a:t>
            </a:r>
          </a:p>
          <a:p>
            <a:r>
              <a:rPr lang="en-US" sz="2800" dirty="0"/>
              <a:t>       </a:t>
            </a:r>
            <a:r>
              <a:rPr lang="en-US" sz="2800" dirty="0">
                <a:solidFill>
                  <a:srgbClr val="002060"/>
                </a:solidFill>
              </a:rPr>
              <a:t>(Nation)</a:t>
            </a:r>
          </a:p>
          <a:p>
            <a:endParaRPr lang="en-US" sz="2800" dirty="0">
              <a:solidFill>
                <a:schemeClr val="bg1"/>
              </a:solidFill>
            </a:endParaRPr>
          </a:p>
          <a:p>
            <a:r>
              <a:rPr lang="en-US" sz="2800" dirty="0">
                <a:solidFill>
                  <a:schemeClr val="bg1"/>
                </a:solidFill>
              </a:rPr>
              <a:t>             </a:t>
            </a:r>
            <a:endParaRPr lang="en-US" sz="2800" i="1" dirty="0">
              <a:solidFill>
                <a:srgbClr val="7030A0"/>
              </a:solidFill>
              <a:latin typeface="Cambria" panose="02040503050406030204" pitchFamily="18" charset="0"/>
            </a:endParaRPr>
          </a:p>
        </p:txBody>
      </p:sp>
      <p:sp>
        <p:nvSpPr>
          <p:cNvPr id="20" name="TextBox 19">
            <a:extLst>
              <a:ext uri="{FF2B5EF4-FFF2-40B4-BE49-F238E27FC236}">
                <a16:creationId xmlns:a16="http://schemas.microsoft.com/office/drawing/2014/main" id="{D9ED5FFC-559C-F954-C608-30A90EBE2733}"/>
              </a:ext>
            </a:extLst>
          </p:cNvPr>
          <p:cNvSpPr txBox="1"/>
          <p:nvPr/>
        </p:nvSpPr>
        <p:spPr>
          <a:xfrm>
            <a:off x="361224" y="1072313"/>
            <a:ext cx="2700338" cy="1815882"/>
          </a:xfrm>
          <a:prstGeom prst="rect">
            <a:avLst/>
          </a:prstGeom>
          <a:solidFill>
            <a:schemeClr val="accent4">
              <a:lumMod val="20000"/>
              <a:lumOff val="80000"/>
            </a:schemeClr>
          </a:solidFill>
        </p:spPr>
        <p:txBody>
          <a:bodyPr wrap="square" rtlCol="0">
            <a:spAutoFit/>
          </a:bodyPr>
          <a:lstStyle/>
          <a:p>
            <a:r>
              <a:rPr lang="en-US" sz="2800" dirty="0"/>
              <a:t>          </a:t>
            </a:r>
            <a:r>
              <a:rPr lang="en-US" sz="2800" b="1" dirty="0"/>
              <a:t>EGYPT</a:t>
            </a:r>
          </a:p>
          <a:p>
            <a:r>
              <a:rPr lang="en-US" sz="2800" dirty="0"/>
              <a:t>       </a:t>
            </a:r>
            <a:r>
              <a:rPr lang="en-US" sz="2800" dirty="0">
                <a:solidFill>
                  <a:srgbClr val="002060"/>
                </a:solidFill>
              </a:rPr>
              <a:t>(Bondage)</a:t>
            </a:r>
          </a:p>
          <a:p>
            <a:endParaRPr lang="en-US" sz="2800" dirty="0">
              <a:solidFill>
                <a:schemeClr val="bg1"/>
              </a:solidFill>
            </a:endParaRPr>
          </a:p>
          <a:p>
            <a:r>
              <a:rPr lang="en-US" sz="2800" i="1" dirty="0"/>
              <a:t>               Passover</a:t>
            </a:r>
          </a:p>
        </p:txBody>
      </p:sp>
      <p:sp>
        <p:nvSpPr>
          <p:cNvPr id="32" name="TextBox 31">
            <a:extLst>
              <a:ext uri="{FF2B5EF4-FFF2-40B4-BE49-F238E27FC236}">
                <a16:creationId xmlns:a16="http://schemas.microsoft.com/office/drawing/2014/main" id="{D8C85591-D093-FA3F-E55A-AA2C04789CB1}"/>
              </a:ext>
            </a:extLst>
          </p:cNvPr>
          <p:cNvSpPr txBox="1"/>
          <p:nvPr/>
        </p:nvSpPr>
        <p:spPr>
          <a:xfrm rot="19979895">
            <a:off x="247743" y="294381"/>
            <a:ext cx="1422400" cy="523220"/>
          </a:xfrm>
          <a:prstGeom prst="rect">
            <a:avLst/>
          </a:prstGeom>
          <a:solidFill>
            <a:schemeClr val="accent2">
              <a:lumMod val="50000"/>
            </a:schemeClr>
          </a:solidFill>
        </p:spPr>
        <p:txBody>
          <a:bodyPr wrap="square" rtlCol="0">
            <a:spAutoFit/>
          </a:bodyPr>
          <a:lstStyle/>
          <a:p>
            <a:r>
              <a:rPr lang="en-US" sz="2800" dirty="0">
                <a:solidFill>
                  <a:srgbClr val="FFC000"/>
                </a:solidFill>
              </a:rPr>
              <a:t>Pharoah</a:t>
            </a:r>
          </a:p>
        </p:txBody>
      </p:sp>
      <p:sp>
        <p:nvSpPr>
          <p:cNvPr id="33" name="TextBox 32">
            <a:extLst>
              <a:ext uri="{FF2B5EF4-FFF2-40B4-BE49-F238E27FC236}">
                <a16:creationId xmlns:a16="http://schemas.microsoft.com/office/drawing/2014/main" id="{4FFB4676-4401-6C99-4E48-5E1478CA9657}"/>
              </a:ext>
            </a:extLst>
          </p:cNvPr>
          <p:cNvSpPr txBox="1"/>
          <p:nvPr/>
        </p:nvSpPr>
        <p:spPr>
          <a:xfrm rot="19979895">
            <a:off x="2511151" y="308448"/>
            <a:ext cx="1185694" cy="523220"/>
          </a:xfrm>
          <a:prstGeom prst="rect">
            <a:avLst/>
          </a:prstGeom>
          <a:solidFill>
            <a:schemeClr val="tx1"/>
          </a:solidFill>
        </p:spPr>
        <p:txBody>
          <a:bodyPr wrap="square" rtlCol="0">
            <a:spAutoFit/>
          </a:bodyPr>
          <a:lstStyle/>
          <a:p>
            <a:r>
              <a:rPr lang="en-US" sz="2800" dirty="0">
                <a:solidFill>
                  <a:schemeClr val="bg1"/>
                </a:solidFill>
              </a:rPr>
              <a:t>Moses</a:t>
            </a:r>
          </a:p>
        </p:txBody>
      </p:sp>
      <p:sp>
        <p:nvSpPr>
          <p:cNvPr id="37" name="TextBox 36">
            <a:extLst>
              <a:ext uri="{FF2B5EF4-FFF2-40B4-BE49-F238E27FC236}">
                <a16:creationId xmlns:a16="http://schemas.microsoft.com/office/drawing/2014/main" id="{8396F691-1709-21E6-BD1D-9DE1F1149D9A}"/>
              </a:ext>
            </a:extLst>
          </p:cNvPr>
          <p:cNvSpPr txBox="1"/>
          <p:nvPr/>
        </p:nvSpPr>
        <p:spPr>
          <a:xfrm>
            <a:off x="3061562" y="1704622"/>
            <a:ext cx="1684269" cy="461665"/>
          </a:xfrm>
          <a:prstGeom prst="rect">
            <a:avLst/>
          </a:prstGeom>
          <a:solidFill>
            <a:srgbClr val="002060"/>
          </a:solidFill>
        </p:spPr>
        <p:txBody>
          <a:bodyPr wrap="square" rtlCol="0">
            <a:spAutoFit/>
          </a:bodyPr>
          <a:lstStyle/>
          <a:p>
            <a:r>
              <a:rPr lang="en-US" dirty="0"/>
              <a:t>     </a:t>
            </a:r>
            <a:r>
              <a:rPr lang="en-US" sz="2400" i="1" dirty="0">
                <a:solidFill>
                  <a:schemeClr val="bg1"/>
                </a:solidFill>
              </a:rPr>
              <a:t>Red Sea</a:t>
            </a:r>
          </a:p>
        </p:txBody>
      </p:sp>
    </p:spTree>
    <p:extLst>
      <p:ext uri="{BB962C8B-B14F-4D97-AF65-F5344CB8AC3E}">
        <p14:creationId xmlns:p14="http://schemas.microsoft.com/office/powerpoint/2010/main" val="3627433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9F05D4-6CFB-7B31-A5EF-4383B927DFB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3175"/>
            <a:ext cx="12192000" cy="6854825"/>
          </a:xfrm>
          <a:prstGeom prst="rect">
            <a:avLst/>
          </a:prstGeom>
        </p:spPr>
      </p:pic>
      <p:sp>
        <p:nvSpPr>
          <p:cNvPr id="14" name="TextBox 13">
            <a:extLst>
              <a:ext uri="{FF2B5EF4-FFF2-40B4-BE49-F238E27FC236}">
                <a16:creationId xmlns:a16="http://schemas.microsoft.com/office/drawing/2014/main" id="{2C8EDB0A-B344-EE71-CE25-613F5B613CCB}"/>
              </a:ext>
            </a:extLst>
          </p:cNvPr>
          <p:cNvSpPr txBox="1"/>
          <p:nvPr/>
        </p:nvSpPr>
        <p:spPr>
          <a:xfrm>
            <a:off x="4745831" y="1072313"/>
            <a:ext cx="2700338" cy="1815882"/>
          </a:xfrm>
          <a:prstGeom prst="rect">
            <a:avLst/>
          </a:prstGeom>
          <a:solidFill>
            <a:schemeClr val="accent4">
              <a:lumMod val="20000"/>
              <a:lumOff val="80000"/>
            </a:schemeClr>
          </a:solidFill>
        </p:spPr>
        <p:txBody>
          <a:bodyPr wrap="square" rtlCol="0">
            <a:spAutoFit/>
          </a:bodyPr>
          <a:lstStyle/>
          <a:p>
            <a:r>
              <a:rPr lang="en-US" sz="2800" dirty="0"/>
              <a:t>    </a:t>
            </a:r>
            <a:r>
              <a:rPr lang="en-US" sz="2800" b="1" dirty="0"/>
              <a:t>WILDERNESS</a:t>
            </a:r>
          </a:p>
          <a:p>
            <a:r>
              <a:rPr lang="en-US" sz="2800" dirty="0"/>
              <a:t>       </a:t>
            </a:r>
            <a:r>
              <a:rPr lang="en-US" sz="2800" dirty="0">
                <a:solidFill>
                  <a:srgbClr val="002060"/>
                </a:solidFill>
              </a:rPr>
              <a:t>(Nation)</a:t>
            </a:r>
          </a:p>
          <a:p>
            <a:endParaRPr lang="en-US" sz="2800" dirty="0">
              <a:solidFill>
                <a:schemeClr val="bg1"/>
              </a:solidFill>
            </a:endParaRPr>
          </a:p>
          <a:p>
            <a:r>
              <a:rPr lang="en-US" sz="2800" dirty="0">
                <a:solidFill>
                  <a:schemeClr val="bg1"/>
                </a:solidFill>
              </a:rPr>
              <a:t>             </a:t>
            </a:r>
            <a:r>
              <a:rPr lang="en-US" sz="2800" i="1" dirty="0">
                <a:solidFill>
                  <a:srgbClr val="7030A0"/>
                </a:solidFill>
                <a:latin typeface="Cambria" panose="02040503050406030204" pitchFamily="18" charset="0"/>
              </a:rPr>
              <a:t>The Law</a:t>
            </a:r>
          </a:p>
        </p:txBody>
      </p:sp>
      <p:pic>
        <p:nvPicPr>
          <p:cNvPr id="19" name="Picture 18">
            <a:extLst>
              <a:ext uri="{FF2B5EF4-FFF2-40B4-BE49-F238E27FC236}">
                <a16:creationId xmlns:a16="http://schemas.microsoft.com/office/drawing/2014/main" id="{0289A15B-56A2-1A16-D090-B6A1829EFB7C}"/>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4791140" y="2280467"/>
            <a:ext cx="600472" cy="607728"/>
          </a:xfrm>
          <a:prstGeom prst="rect">
            <a:avLst/>
          </a:prstGeom>
        </p:spPr>
      </p:pic>
      <p:sp>
        <p:nvSpPr>
          <p:cNvPr id="20" name="TextBox 19">
            <a:extLst>
              <a:ext uri="{FF2B5EF4-FFF2-40B4-BE49-F238E27FC236}">
                <a16:creationId xmlns:a16="http://schemas.microsoft.com/office/drawing/2014/main" id="{D9ED5FFC-559C-F954-C608-30A90EBE2733}"/>
              </a:ext>
            </a:extLst>
          </p:cNvPr>
          <p:cNvSpPr txBox="1"/>
          <p:nvPr/>
        </p:nvSpPr>
        <p:spPr>
          <a:xfrm>
            <a:off x="361224" y="1072313"/>
            <a:ext cx="2700338" cy="1815882"/>
          </a:xfrm>
          <a:prstGeom prst="rect">
            <a:avLst/>
          </a:prstGeom>
          <a:solidFill>
            <a:schemeClr val="accent4">
              <a:lumMod val="20000"/>
              <a:lumOff val="80000"/>
            </a:schemeClr>
          </a:solidFill>
        </p:spPr>
        <p:txBody>
          <a:bodyPr wrap="square" rtlCol="0">
            <a:spAutoFit/>
          </a:bodyPr>
          <a:lstStyle/>
          <a:p>
            <a:r>
              <a:rPr lang="en-US" sz="2800" dirty="0"/>
              <a:t>          </a:t>
            </a:r>
            <a:r>
              <a:rPr lang="en-US" sz="2800" b="1" dirty="0"/>
              <a:t>EGYPT</a:t>
            </a:r>
          </a:p>
          <a:p>
            <a:r>
              <a:rPr lang="en-US" sz="2800" dirty="0"/>
              <a:t>       </a:t>
            </a:r>
            <a:r>
              <a:rPr lang="en-US" sz="2800" dirty="0">
                <a:solidFill>
                  <a:srgbClr val="002060"/>
                </a:solidFill>
              </a:rPr>
              <a:t>(Bondage)</a:t>
            </a:r>
          </a:p>
          <a:p>
            <a:endParaRPr lang="en-US" sz="2800" dirty="0">
              <a:solidFill>
                <a:schemeClr val="bg1"/>
              </a:solidFill>
            </a:endParaRPr>
          </a:p>
          <a:p>
            <a:r>
              <a:rPr lang="en-US" sz="2800" i="1" dirty="0"/>
              <a:t>               Passover</a:t>
            </a:r>
          </a:p>
        </p:txBody>
      </p:sp>
      <p:sp>
        <p:nvSpPr>
          <p:cNvPr id="32" name="TextBox 31">
            <a:extLst>
              <a:ext uri="{FF2B5EF4-FFF2-40B4-BE49-F238E27FC236}">
                <a16:creationId xmlns:a16="http://schemas.microsoft.com/office/drawing/2014/main" id="{D8C85591-D093-FA3F-E55A-AA2C04789CB1}"/>
              </a:ext>
            </a:extLst>
          </p:cNvPr>
          <p:cNvSpPr txBox="1"/>
          <p:nvPr/>
        </p:nvSpPr>
        <p:spPr>
          <a:xfrm rot="19979895">
            <a:off x="247743" y="294381"/>
            <a:ext cx="1422400" cy="523220"/>
          </a:xfrm>
          <a:prstGeom prst="rect">
            <a:avLst/>
          </a:prstGeom>
          <a:solidFill>
            <a:schemeClr val="accent2">
              <a:lumMod val="50000"/>
            </a:schemeClr>
          </a:solidFill>
        </p:spPr>
        <p:txBody>
          <a:bodyPr wrap="square" rtlCol="0">
            <a:spAutoFit/>
          </a:bodyPr>
          <a:lstStyle/>
          <a:p>
            <a:r>
              <a:rPr lang="en-US" sz="2800" dirty="0">
                <a:solidFill>
                  <a:srgbClr val="FFC000"/>
                </a:solidFill>
              </a:rPr>
              <a:t>Pharoah</a:t>
            </a:r>
          </a:p>
        </p:txBody>
      </p:sp>
      <p:sp>
        <p:nvSpPr>
          <p:cNvPr id="33" name="TextBox 32">
            <a:extLst>
              <a:ext uri="{FF2B5EF4-FFF2-40B4-BE49-F238E27FC236}">
                <a16:creationId xmlns:a16="http://schemas.microsoft.com/office/drawing/2014/main" id="{4FFB4676-4401-6C99-4E48-5E1478CA9657}"/>
              </a:ext>
            </a:extLst>
          </p:cNvPr>
          <p:cNvSpPr txBox="1"/>
          <p:nvPr/>
        </p:nvSpPr>
        <p:spPr>
          <a:xfrm rot="19979895">
            <a:off x="2511151" y="308448"/>
            <a:ext cx="1185694" cy="523220"/>
          </a:xfrm>
          <a:prstGeom prst="rect">
            <a:avLst/>
          </a:prstGeom>
          <a:solidFill>
            <a:schemeClr val="tx1"/>
          </a:solidFill>
        </p:spPr>
        <p:txBody>
          <a:bodyPr wrap="square" rtlCol="0">
            <a:spAutoFit/>
          </a:bodyPr>
          <a:lstStyle/>
          <a:p>
            <a:r>
              <a:rPr lang="en-US" sz="2800" dirty="0">
                <a:solidFill>
                  <a:schemeClr val="bg1"/>
                </a:solidFill>
              </a:rPr>
              <a:t>Moses</a:t>
            </a:r>
          </a:p>
        </p:txBody>
      </p:sp>
      <p:sp>
        <p:nvSpPr>
          <p:cNvPr id="37" name="TextBox 36">
            <a:extLst>
              <a:ext uri="{FF2B5EF4-FFF2-40B4-BE49-F238E27FC236}">
                <a16:creationId xmlns:a16="http://schemas.microsoft.com/office/drawing/2014/main" id="{8396F691-1709-21E6-BD1D-9DE1F1149D9A}"/>
              </a:ext>
            </a:extLst>
          </p:cNvPr>
          <p:cNvSpPr txBox="1"/>
          <p:nvPr/>
        </p:nvSpPr>
        <p:spPr>
          <a:xfrm>
            <a:off x="3061562" y="1704622"/>
            <a:ext cx="1684269" cy="461665"/>
          </a:xfrm>
          <a:prstGeom prst="rect">
            <a:avLst/>
          </a:prstGeom>
          <a:solidFill>
            <a:srgbClr val="002060"/>
          </a:solidFill>
        </p:spPr>
        <p:txBody>
          <a:bodyPr wrap="square" rtlCol="0">
            <a:spAutoFit/>
          </a:bodyPr>
          <a:lstStyle/>
          <a:p>
            <a:r>
              <a:rPr lang="en-US" dirty="0"/>
              <a:t>     </a:t>
            </a:r>
            <a:r>
              <a:rPr lang="en-US" sz="2400" i="1" dirty="0">
                <a:solidFill>
                  <a:schemeClr val="bg1"/>
                </a:solidFill>
              </a:rPr>
              <a:t>Red Sea</a:t>
            </a:r>
          </a:p>
        </p:txBody>
      </p:sp>
      <p:cxnSp>
        <p:nvCxnSpPr>
          <p:cNvPr id="44" name="Straight Arrow Connector 43">
            <a:extLst>
              <a:ext uri="{FF2B5EF4-FFF2-40B4-BE49-F238E27FC236}">
                <a16:creationId xmlns:a16="http://schemas.microsoft.com/office/drawing/2014/main" id="{B133843A-A4C5-B5A2-97CC-E0239DB5BFC9}"/>
              </a:ext>
            </a:extLst>
          </p:cNvPr>
          <p:cNvCxnSpPr/>
          <p:nvPr/>
        </p:nvCxnSpPr>
        <p:spPr>
          <a:xfrm>
            <a:off x="7055556" y="2888195"/>
            <a:ext cx="378657" cy="540805"/>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F7E23AC8-176D-EBE8-C452-0DE898B7518A}"/>
              </a:ext>
            </a:extLst>
          </p:cNvPr>
          <p:cNvSpPr txBox="1"/>
          <p:nvPr/>
        </p:nvSpPr>
        <p:spPr>
          <a:xfrm>
            <a:off x="6851831" y="3421397"/>
            <a:ext cx="1377769" cy="461665"/>
          </a:xfrm>
          <a:prstGeom prst="rect">
            <a:avLst/>
          </a:prstGeom>
          <a:solidFill>
            <a:schemeClr val="tx1"/>
          </a:solidFill>
        </p:spPr>
        <p:txBody>
          <a:bodyPr wrap="square" rtlCol="0">
            <a:spAutoFit/>
          </a:bodyPr>
          <a:lstStyle/>
          <a:p>
            <a:r>
              <a:rPr lang="en-US" sz="2400" dirty="0">
                <a:solidFill>
                  <a:schemeClr val="bg1"/>
                </a:solidFill>
              </a:rPr>
              <a:t>Most Fell</a:t>
            </a:r>
          </a:p>
        </p:txBody>
      </p:sp>
    </p:spTree>
    <p:extLst>
      <p:ext uri="{BB962C8B-B14F-4D97-AF65-F5344CB8AC3E}">
        <p14:creationId xmlns:p14="http://schemas.microsoft.com/office/powerpoint/2010/main" val="2589469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9F05D4-6CFB-7B31-A5EF-4383B927DFB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3175"/>
            <a:ext cx="12192000" cy="6854825"/>
          </a:xfrm>
          <a:prstGeom prst="rect">
            <a:avLst/>
          </a:prstGeom>
        </p:spPr>
      </p:pic>
      <p:sp>
        <p:nvSpPr>
          <p:cNvPr id="14" name="TextBox 13">
            <a:extLst>
              <a:ext uri="{FF2B5EF4-FFF2-40B4-BE49-F238E27FC236}">
                <a16:creationId xmlns:a16="http://schemas.microsoft.com/office/drawing/2014/main" id="{2C8EDB0A-B344-EE71-CE25-613F5B613CCB}"/>
              </a:ext>
            </a:extLst>
          </p:cNvPr>
          <p:cNvSpPr txBox="1"/>
          <p:nvPr/>
        </p:nvSpPr>
        <p:spPr>
          <a:xfrm>
            <a:off x="4745831" y="1072313"/>
            <a:ext cx="2700338" cy="1815882"/>
          </a:xfrm>
          <a:prstGeom prst="rect">
            <a:avLst/>
          </a:prstGeom>
          <a:solidFill>
            <a:schemeClr val="accent4">
              <a:lumMod val="20000"/>
              <a:lumOff val="80000"/>
            </a:schemeClr>
          </a:solidFill>
        </p:spPr>
        <p:txBody>
          <a:bodyPr wrap="square" rtlCol="0">
            <a:spAutoFit/>
          </a:bodyPr>
          <a:lstStyle/>
          <a:p>
            <a:r>
              <a:rPr lang="en-US" sz="2800" dirty="0"/>
              <a:t>    </a:t>
            </a:r>
            <a:r>
              <a:rPr lang="en-US" sz="2800" b="1" dirty="0"/>
              <a:t>WILDERNESS</a:t>
            </a:r>
          </a:p>
          <a:p>
            <a:r>
              <a:rPr lang="en-US" sz="2800" dirty="0"/>
              <a:t>       </a:t>
            </a:r>
            <a:r>
              <a:rPr lang="en-US" sz="2800" dirty="0">
                <a:solidFill>
                  <a:srgbClr val="002060"/>
                </a:solidFill>
              </a:rPr>
              <a:t>(Nation)</a:t>
            </a:r>
          </a:p>
          <a:p>
            <a:endParaRPr lang="en-US" sz="2800" dirty="0">
              <a:solidFill>
                <a:schemeClr val="bg1"/>
              </a:solidFill>
            </a:endParaRPr>
          </a:p>
          <a:p>
            <a:r>
              <a:rPr lang="en-US" sz="2800" dirty="0">
                <a:solidFill>
                  <a:schemeClr val="bg1"/>
                </a:solidFill>
              </a:rPr>
              <a:t>             </a:t>
            </a:r>
            <a:r>
              <a:rPr lang="en-US" sz="2800" i="1" dirty="0">
                <a:solidFill>
                  <a:srgbClr val="7030A0"/>
                </a:solidFill>
                <a:latin typeface="Cambria" panose="02040503050406030204" pitchFamily="18" charset="0"/>
              </a:rPr>
              <a:t>The Law</a:t>
            </a:r>
          </a:p>
        </p:txBody>
      </p:sp>
      <p:sp>
        <p:nvSpPr>
          <p:cNvPr id="18" name="TextBox 17">
            <a:extLst>
              <a:ext uri="{FF2B5EF4-FFF2-40B4-BE49-F238E27FC236}">
                <a16:creationId xmlns:a16="http://schemas.microsoft.com/office/drawing/2014/main" id="{96CCDC09-2570-F85A-C6FA-6A4ED6DDACFD}"/>
              </a:ext>
            </a:extLst>
          </p:cNvPr>
          <p:cNvSpPr txBox="1"/>
          <p:nvPr/>
        </p:nvSpPr>
        <p:spPr>
          <a:xfrm>
            <a:off x="9140230" y="1072313"/>
            <a:ext cx="2700338" cy="1815882"/>
          </a:xfrm>
          <a:prstGeom prst="rect">
            <a:avLst/>
          </a:prstGeom>
          <a:solidFill>
            <a:schemeClr val="accent4">
              <a:lumMod val="20000"/>
              <a:lumOff val="80000"/>
            </a:schemeClr>
          </a:solidFill>
        </p:spPr>
        <p:txBody>
          <a:bodyPr wrap="square" rtlCol="0">
            <a:spAutoFit/>
          </a:bodyPr>
          <a:lstStyle/>
          <a:p>
            <a:r>
              <a:rPr lang="en-US" sz="2800" dirty="0"/>
              <a:t> </a:t>
            </a:r>
            <a:r>
              <a:rPr lang="en-US" sz="2800" b="1" dirty="0"/>
              <a:t>PROMISE LAND</a:t>
            </a:r>
          </a:p>
          <a:p>
            <a:r>
              <a:rPr lang="en-US" sz="2800" dirty="0">
                <a:solidFill>
                  <a:srgbClr val="002060"/>
                </a:solidFill>
              </a:rPr>
              <a:t>          (Rest)</a:t>
            </a:r>
          </a:p>
          <a:p>
            <a:endParaRPr lang="en-US" sz="2800" dirty="0">
              <a:solidFill>
                <a:schemeClr val="bg1"/>
              </a:solidFill>
            </a:endParaRPr>
          </a:p>
          <a:p>
            <a:r>
              <a:rPr lang="en-US" sz="2800" dirty="0">
                <a:solidFill>
                  <a:schemeClr val="bg1"/>
                </a:solidFill>
              </a:rPr>
              <a:t>     </a:t>
            </a:r>
          </a:p>
        </p:txBody>
      </p:sp>
      <p:pic>
        <p:nvPicPr>
          <p:cNvPr id="19" name="Picture 18">
            <a:extLst>
              <a:ext uri="{FF2B5EF4-FFF2-40B4-BE49-F238E27FC236}">
                <a16:creationId xmlns:a16="http://schemas.microsoft.com/office/drawing/2014/main" id="{0289A15B-56A2-1A16-D090-B6A1829EFB7C}"/>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4791140" y="2280467"/>
            <a:ext cx="600472" cy="607728"/>
          </a:xfrm>
          <a:prstGeom prst="rect">
            <a:avLst/>
          </a:prstGeom>
        </p:spPr>
      </p:pic>
      <p:sp>
        <p:nvSpPr>
          <p:cNvPr id="20" name="TextBox 19">
            <a:extLst>
              <a:ext uri="{FF2B5EF4-FFF2-40B4-BE49-F238E27FC236}">
                <a16:creationId xmlns:a16="http://schemas.microsoft.com/office/drawing/2014/main" id="{D9ED5FFC-559C-F954-C608-30A90EBE2733}"/>
              </a:ext>
            </a:extLst>
          </p:cNvPr>
          <p:cNvSpPr txBox="1"/>
          <p:nvPr/>
        </p:nvSpPr>
        <p:spPr>
          <a:xfrm>
            <a:off x="361224" y="1072313"/>
            <a:ext cx="2700338" cy="1815882"/>
          </a:xfrm>
          <a:prstGeom prst="rect">
            <a:avLst/>
          </a:prstGeom>
          <a:solidFill>
            <a:schemeClr val="accent4">
              <a:lumMod val="20000"/>
              <a:lumOff val="80000"/>
            </a:schemeClr>
          </a:solidFill>
        </p:spPr>
        <p:txBody>
          <a:bodyPr wrap="square" rtlCol="0">
            <a:spAutoFit/>
          </a:bodyPr>
          <a:lstStyle/>
          <a:p>
            <a:r>
              <a:rPr lang="en-US" sz="2800" dirty="0"/>
              <a:t>          </a:t>
            </a:r>
            <a:r>
              <a:rPr lang="en-US" sz="2800" b="1" dirty="0"/>
              <a:t>EGYPT</a:t>
            </a:r>
          </a:p>
          <a:p>
            <a:r>
              <a:rPr lang="en-US" sz="2800" dirty="0"/>
              <a:t>       </a:t>
            </a:r>
            <a:r>
              <a:rPr lang="en-US" sz="2800" dirty="0">
                <a:solidFill>
                  <a:srgbClr val="002060"/>
                </a:solidFill>
              </a:rPr>
              <a:t>(Bondage)</a:t>
            </a:r>
          </a:p>
          <a:p>
            <a:endParaRPr lang="en-US" sz="2800" dirty="0">
              <a:solidFill>
                <a:schemeClr val="bg1"/>
              </a:solidFill>
            </a:endParaRPr>
          </a:p>
          <a:p>
            <a:r>
              <a:rPr lang="en-US" sz="2800" i="1" dirty="0"/>
              <a:t>               Passover</a:t>
            </a:r>
          </a:p>
        </p:txBody>
      </p:sp>
      <p:sp>
        <p:nvSpPr>
          <p:cNvPr id="32" name="TextBox 31">
            <a:extLst>
              <a:ext uri="{FF2B5EF4-FFF2-40B4-BE49-F238E27FC236}">
                <a16:creationId xmlns:a16="http://schemas.microsoft.com/office/drawing/2014/main" id="{D8C85591-D093-FA3F-E55A-AA2C04789CB1}"/>
              </a:ext>
            </a:extLst>
          </p:cNvPr>
          <p:cNvSpPr txBox="1"/>
          <p:nvPr/>
        </p:nvSpPr>
        <p:spPr>
          <a:xfrm rot="19979895">
            <a:off x="247743" y="294381"/>
            <a:ext cx="1422400" cy="523220"/>
          </a:xfrm>
          <a:prstGeom prst="rect">
            <a:avLst/>
          </a:prstGeom>
          <a:solidFill>
            <a:schemeClr val="accent2">
              <a:lumMod val="50000"/>
            </a:schemeClr>
          </a:solidFill>
        </p:spPr>
        <p:txBody>
          <a:bodyPr wrap="square" rtlCol="0">
            <a:spAutoFit/>
          </a:bodyPr>
          <a:lstStyle/>
          <a:p>
            <a:r>
              <a:rPr lang="en-US" sz="2800" dirty="0">
                <a:solidFill>
                  <a:srgbClr val="FFC000"/>
                </a:solidFill>
              </a:rPr>
              <a:t>Pharoah</a:t>
            </a:r>
          </a:p>
        </p:txBody>
      </p:sp>
      <p:sp>
        <p:nvSpPr>
          <p:cNvPr id="33" name="TextBox 32">
            <a:extLst>
              <a:ext uri="{FF2B5EF4-FFF2-40B4-BE49-F238E27FC236}">
                <a16:creationId xmlns:a16="http://schemas.microsoft.com/office/drawing/2014/main" id="{4FFB4676-4401-6C99-4E48-5E1478CA9657}"/>
              </a:ext>
            </a:extLst>
          </p:cNvPr>
          <p:cNvSpPr txBox="1"/>
          <p:nvPr/>
        </p:nvSpPr>
        <p:spPr>
          <a:xfrm rot="19979895">
            <a:off x="2511151" y="308448"/>
            <a:ext cx="1185694" cy="523220"/>
          </a:xfrm>
          <a:prstGeom prst="rect">
            <a:avLst/>
          </a:prstGeom>
          <a:solidFill>
            <a:schemeClr val="tx1"/>
          </a:solidFill>
        </p:spPr>
        <p:txBody>
          <a:bodyPr wrap="square" rtlCol="0">
            <a:spAutoFit/>
          </a:bodyPr>
          <a:lstStyle/>
          <a:p>
            <a:r>
              <a:rPr lang="en-US" sz="2800" dirty="0">
                <a:solidFill>
                  <a:schemeClr val="bg1"/>
                </a:solidFill>
              </a:rPr>
              <a:t>Moses</a:t>
            </a:r>
          </a:p>
        </p:txBody>
      </p:sp>
      <p:sp>
        <p:nvSpPr>
          <p:cNvPr id="37" name="TextBox 36">
            <a:extLst>
              <a:ext uri="{FF2B5EF4-FFF2-40B4-BE49-F238E27FC236}">
                <a16:creationId xmlns:a16="http://schemas.microsoft.com/office/drawing/2014/main" id="{8396F691-1709-21E6-BD1D-9DE1F1149D9A}"/>
              </a:ext>
            </a:extLst>
          </p:cNvPr>
          <p:cNvSpPr txBox="1"/>
          <p:nvPr/>
        </p:nvSpPr>
        <p:spPr>
          <a:xfrm>
            <a:off x="3061562" y="1704622"/>
            <a:ext cx="1684269" cy="461665"/>
          </a:xfrm>
          <a:prstGeom prst="rect">
            <a:avLst/>
          </a:prstGeom>
          <a:solidFill>
            <a:srgbClr val="002060"/>
          </a:solidFill>
        </p:spPr>
        <p:txBody>
          <a:bodyPr wrap="square" rtlCol="0">
            <a:spAutoFit/>
          </a:bodyPr>
          <a:lstStyle/>
          <a:p>
            <a:r>
              <a:rPr lang="en-US" dirty="0"/>
              <a:t>     </a:t>
            </a:r>
            <a:r>
              <a:rPr lang="en-US" sz="2400" i="1" dirty="0">
                <a:solidFill>
                  <a:schemeClr val="bg1"/>
                </a:solidFill>
              </a:rPr>
              <a:t>Red Sea</a:t>
            </a:r>
          </a:p>
        </p:txBody>
      </p:sp>
      <p:sp>
        <p:nvSpPr>
          <p:cNvPr id="40" name="TextBox 39">
            <a:extLst>
              <a:ext uri="{FF2B5EF4-FFF2-40B4-BE49-F238E27FC236}">
                <a16:creationId xmlns:a16="http://schemas.microsoft.com/office/drawing/2014/main" id="{EC7ABF59-97D0-F654-AA77-E071C9C93D98}"/>
              </a:ext>
            </a:extLst>
          </p:cNvPr>
          <p:cNvSpPr txBox="1"/>
          <p:nvPr/>
        </p:nvSpPr>
        <p:spPr>
          <a:xfrm>
            <a:off x="7480100" y="1704622"/>
            <a:ext cx="1623193" cy="461665"/>
          </a:xfrm>
          <a:prstGeom prst="rect">
            <a:avLst/>
          </a:prstGeom>
          <a:solidFill>
            <a:schemeClr val="tx1"/>
          </a:solidFill>
        </p:spPr>
        <p:txBody>
          <a:bodyPr wrap="square" rtlCol="0">
            <a:spAutoFit/>
          </a:bodyPr>
          <a:lstStyle/>
          <a:p>
            <a:r>
              <a:rPr lang="en-US" sz="2400" dirty="0">
                <a:solidFill>
                  <a:srgbClr val="FFC000"/>
                </a:solidFill>
              </a:rPr>
              <a:t>   JORDAN</a:t>
            </a:r>
          </a:p>
        </p:txBody>
      </p:sp>
      <p:cxnSp>
        <p:nvCxnSpPr>
          <p:cNvPr id="44" name="Straight Arrow Connector 43">
            <a:extLst>
              <a:ext uri="{FF2B5EF4-FFF2-40B4-BE49-F238E27FC236}">
                <a16:creationId xmlns:a16="http://schemas.microsoft.com/office/drawing/2014/main" id="{B133843A-A4C5-B5A2-97CC-E0239DB5BFC9}"/>
              </a:ext>
            </a:extLst>
          </p:cNvPr>
          <p:cNvCxnSpPr/>
          <p:nvPr/>
        </p:nvCxnSpPr>
        <p:spPr>
          <a:xfrm>
            <a:off x="7055556" y="2888195"/>
            <a:ext cx="378657" cy="540805"/>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F7E23AC8-176D-EBE8-C452-0DE898B7518A}"/>
              </a:ext>
            </a:extLst>
          </p:cNvPr>
          <p:cNvSpPr txBox="1"/>
          <p:nvPr/>
        </p:nvSpPr>
        <p:spPr>
          <a:xfrm>
            <a:off x="6851832" y="3421397"/>
            <a:ext cx="1389058" cy="461665"/>
          </a:xfrm>
          <a:prstGeom prst="rect">
            <a:avLst/>
          </a:prstGeom>
          <a:solidFill>
            <a:schemeClr val="tx1"/>
          </a:solidFill>
        </p:spPr>
        <p:txBody>
          <a:bodyPr wrap="square" rtlCol="0">
            <a:spAutoFit/>
          </a:bodyPr>
          <a:lstStyle/>
          <a:p>
            <a:r>
              <a:rPr lang="en-US" sz="2400" dirty="0">
                <a:solidFill>
                  <a:schemeClr val="bg1"/>
                </a:solidFill>
              </a:rPr>
              <a:t>Most Fell</a:t>
            </a:r>
          </a:p>
        </p:txBody>
      </p:sp>
    </p:spTree>
    <p:extLst>
      <p:ext uri="{BB962C8B-B14F-4D97-AF65-F5344CB8AC3E}">
        <p14:creationId xmlns:p14="http://schemas.microsoft.com/office/powerpoint/2010/main" val="472281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9F05D4-6CFB-7B31-A5EF-4383B927DFB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3175"/>
            <a:ext cx="12192000" cy="6854825"/>
          </a:xfrm>
          <a:prstGeom prst="rect">
            <a:avLst/>
          </a:prstGeom>
        </p:spPr>
      </p:pic>
      <p:sp>
        <p:nvSpPr>
          <p:cNvPr id="14" name="TextBox 13">
            <a:extLst>
              <a:ext uri="{FF2B5EF4-FFF2-40B4-BE49-F238E27FC236}">
                <a16:creationId xmlns:a16="http://schemas.microsoft.com/office/drawing/2014/main" id="{2C8EDB0A-B344-EE71-CE25-613F5B613CCB}"/>
              </a:ext>
            </a:extLst>
          </p:cNvPr>
          <p:cNvSpPr txBox="1"/>
          <p:nvPr/>
        </p:nvSpPr>
        <p:spPr>
          <a:xfrm>
            <a:off x="4745831" y="1072313"/>
            <a:ext cx="2700338" cy="1815882"/>
          </a:xfrm>
          <a:prstGeom prst="rect">
            <a:avLst/>
          </a:prstGeom>
          <a:solidFill>
            <a:schemeClr val="accent4">
              <a:lumMod val="20000"/>
              <a:lumOff val="80000"/>
            </a:schemeClr>
          </a:solidFill>
        </p:spPr>
        <p:txBody>
          <a:bodyPr wrap="square" rtlCol="0">
            <a:spAutoFit/>
          </a:bodyPr>
          <a:lstStyle/>
          <a:p>
            <a:r>
              <a:rPr lang="en-US" sz="2800" dirty="0"/>
              <a:t>    </a:t>
            </a:r>
            <a:r>
              <a:rPr lang="en-US" sz="2800" b="1" dirty="0"/>
              <a:t>WILDERNESS</a:t>
            </a:r>
          </a:p>
          <a:p>
            <a:r>
              <a:rPr lang="en-US" sz="2800" dirty="0"/>
              <a:t>       </a:t>
            </a:r>
            <a:r>
              <a:rPr lang="en-US" sz="2800" dirty="0">
                <a:solidFill>
                  <a:srgbClr val="002060"/>
                </a:solidFill>
              </a:rPr>
              <a:t>(Nation)</a:t>
            </a:r>
          </a:p>
          <a:p>
            <a:endParaRPr lang="en-US" sz="2800" dirty="0">
              <a:solidFill>
                <a:schemeClr val="bg1"/>
              </a:solidFill>
            </a:endParaRPr>
          </a:p>
          <a:p>
            <a:r>
              <a:rPr lang="en-US" sz="2800" dirty="0">
                <a:solidFill>
                  <a:schemeClr val="bg1"/>
                </a:solidFill>
              </a:rPr>
              <a:t>             </a:t>
            </a:r>
            <a:r>
              <a:rPr lang="en-US" sz="2800" i="1" dirty="0">
                <a:solidFill>
                  <a:srgbClr val="7030A0"/>
                </a:solidFill>
                <a:latin typeface="Cambria" panose="02040503050406030204" pitchFamily="18" charset="0"/>
              </a:rPr>
              <a:t>The Law</a:t>
            </a:r>
          </a:p>
        </p:txBody>
      </p:sp>
      <p:sp>
        <p:nvSpPr>
          <p:cNvPr id="18" name="TextBox 17">
            <a:extLst>
              <a:ext uri="{FF2B5EF4-FFF2-40B4-BE49-F238E27FC236}">
                <a16:creationId xmlns:a16="http://schemas.microsoft.com/office/drawing/2014/main" id="{96CCDC09-2570-F85A-C6FA-6A4ED6DDACFD}"/>
              </a:ext>
            </a:extLst>
          </p:cNvPr>
          <p:cNvSpPr txBox="1"/>
          <p:nvPr/>
        </p:nvSpPr>
        <p:spPr>
          <a:xfrm>
            <a:off x="9140230" y="1072313"/>
            <a:ext cx="2700338" cy="1815882"/>
          </a:xfrm>
          <a:prstGeom prst="rect">
            <a:avLst/>
          </a:prstGeom>
          <a:solidFill>
            <a:schemeClr val="accent4">
              <a:lumMod val="20000"/>
              <a:lumOff val="80000"/>
            </a:schemeClr>
          </a:solidFill>
        </p:spPr>
        <p:txBody>
          <a:bodyPr wrap="square" rtlCol="0">
            <a:spAutoFit/>
          </a:bodyPr>
          <a:lstStyle/>
          <a:p>
            <a:r>
              <a:rPr lang="en-US" sz="2800" dirty="0"/>
              <a:t> </a:t>
            </a:r>
            <a:r>
              <a:rPr lang="en-US" sz="2800" b="1" dirty="0"/>
              <a:t>PROMISE LAND</a:t>
            </a:r>
          </a:p>
          <a:p>
            <a:r>
              <a:rPr lang="en-US" sz="2800" dirty="0">
                <a:solidFill>
                  <a:srgbClr val="002060"/>
                </a:solidFill>
              </a:rPr>
              <a:t>          (Rest)</a:t>
            </a:r>
          </a:p>
          <a:p>
            <a:endParaRPr lang="en-US" sz="2800" dirty="0">
              <a:solidFill>
                <a:schemeClr val="bg1"/>
              </a:solidFill>
            </a:endParaRPr>
          </a:p>
          <a:p>
            <a:r>
              <a:rPr lang="en-US" sz="2800" dirty="0">
                <a:solidFill>
                  <a:schemeClr val="bg1"/>
                </a:solidFill>
              </a:rPr>
              <a:t>     </a:t>
            </a:r>
          </a:p>
        </p:txBody>
      </p:sp>
      <p:pic>
        <p:nvPicPr>
          <p:cNvPr id="19" name="Picture 18">
            <a:extLst>
              <a:ext uri="{FF2B5EF4-FFF2-40B4-BE49-F238E27FC236}">
                <a16:creationId xmlns:a16="http://schemas.microsoft.com/office/drawing/2014/main" id="{0289A15B-56A2-1A16-D090-B6A1829EFB7C}"/>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4791140" y="2280467"/>
            <a:ext cx="600472" cy="607728"/>
          </a:xfrm>
          <a:prstGeom prst="rect">
            <a:avLst/>
          </a:prstGeom>
        </p:spPr>
      </p:pic>
      <p:sp>
        <p:nvSpPr>
          <p:cNvPr id="20" name="TextBox 19">
            <a:extLst>
              <a:ext uri="{FF2B5EF4-FFF2-40B4-BE49-F238E27FC236}">
                <a16:creationId xmlns:a16="http://schemas.microsoft.com/office/drawing/2014/main" id="{D9ED5FFC-559C-F954-C608-30A90EBE2733}"/>
              </a:ext>
            </a:extLst>
          </p:cNvPr>
          <p:cNvSpPr txBox="1"/>
          <p:nvPr/>
        </p:nvSpPr>
        <p:spPr>
          <a:xfrm>
            <a:off x="361224" y="1072313"/>
            <a:ext cx="2700338" cy="1815882"/>
          </a:xfrm>
          <a:prstGeom prst="rect">
            <a:avLst/>
          </a:prstGeom>
          <a:solidFill>
            <a:schemeClr val="accent4">
              <a:lumMod val="20000"/>
              <a:lumOff val="80000"/>
            </a:schemeClr>
          </a:solidFill>
        </p:spPr>
        <p:txBody>
          <a:bodyPr wrap="square" rtlCol="0">
            <a:spAutoFit/>
          </a:bodyPr>
          <a:lstStyle/>
          <a:p>
            <a:r>
              <a:rPr lang="en-US" sz="2800" dirty="0"/>
              <a:t>          </a:t>
            </a:r>
            <a:r>
              <a:rPr lang="en-US" sz="2800" b="1" dirty="0"/>
              <a:t>EGYPT</a:t>
            </a:r>
          </a:p>
          <a:p>
            <a:r>
              <a:rPr lang="en-US" sz="2800" dirty="0"/>
              <a:t>       </a:t>
            </a:r>
            <a:r>
              <a:rPr lang="en-US" sz="2800" dirty="0">
                <a:solidFill>
                  <a:srgbClr val="002060"/>
                </a:solidFill>
              </a:rPr>
              <a:t>(Bondage)</a:t>
            </a:r>
          </a:p>
          <a:p>
            <a:endParaRPr lang="en-US" sz="2800" dirty="0">
              <a:solidFill>
                <a:schemeClr val="bg1"/>
              </a:solidFill>
            </a:endParaRPr>
          </a:p>
          <a:p>
            <a:r>
              <a:rPr lang="en-US" sz="2800" i="1" dirty="0"/>
              <a:t>               Passover</a:t>
            </a:r>
          </a:p>
        </p:txBody>
      </p:sp>
      <p:sp>
        <p:nvSpPr>
          <p:cNvPr id="21" name="TextBox 20">
            <a:extLst>
              <a:ext uri="{FF2B5EF4-FFF2-40B4-BE49-F238E27FC236}">
                <a16:creationId xmlns:a16="http://schemas.microsoft.com/office/drawing/2014/main" id="{C2E893B0-BEE0-DF29-78A6-A3F15236CDA1}"/>
              </a:ext>
            </a:extLst>
          </p:cNvPr>
          <p:cNvSpPr txBox="1"/>
          <p:nvPr/>
        </p:nvSpPr>
        <p:spPr>
          <a:xfrm>
            <a:off x="361224" y="4213223"/>
            <a:ext cx="2700338" cy="1815882"/>
          </a:xfrm>
          <a:prstGeom prst="rect">
            <a:avLst/>
          </a:prstGeom>
          <a:solidFill>
            <a:schemeClr val="accent4">
              <a:lumMod val="20000"/>
              <a:lumOff val="80000"/>
            </a:schemeClr>
          </a:solidFill>
        </p:spPr>
        <p:txBody>
          <a:bodyPr wrap="square" rtlCol="0">
            <a:spAutoFit/>
          </a:bodyPr>
          <a:lstStyle/>
          <a:p>
            <a:r>
              <a:rPr lang="en-US" sz="2800" dirty="0"/>
              <a:t>        </a:t>
            </a:r>
            <a:r>
              <a:rPr lang="en-US" sz="2800" b="1" dirty="0"/>
              <a:t>WORLD</a:t>
            </a:r>
          </a:p>
          <a:p>
            <a:r>
              <a:rPr lang="en-US" sz="2800" dirty="0">
                <a:solidFill>
                  <a:srgbClr val="002060"/>
                </a:solidFill>
              </a:rPr>
              <a:t>      </a:t>
            </a:r>
          </a:p>
          <a:p>
            <a:r>
              <a:rPr lang="en-US" sz="2400" dirty="0"/>
              <a:t>      </a:t>
            </a:r>
            <a:r>
              <a:rPr lang="en-US" sz="2800" dirty="0"/>
              <a:t> </a:t>
            </a:r>
            <a:r>
              <a:rPr lang="en-US" sz="2800" dirty="0">
                <a:solidFill>
                  <a:schemeClr val="bg1"/>
                </a:solidFill>
              </a:rPr>
              <a:t>                 </a:t>
            </a:r>
            <a:r>
              <a:rPr lang="en-US" sz="2400" i="1" dirty="0">
                <a:solidFill>
                  <a:schemeClr val="bg1"/>
                </a:solidFill>
              </a:rPr>
              <a:t>                                        </a:t>
            </a:r>
          </a:p>
          <a:p>
            <a:r>
              <a:rPr lang="en-US" sz="2800" dirty="0">
                <a:solidFill>
                  <a:schemeClr val="bg1"/>
                </a:solidFill>
              </a:rPr>
              <a:t>      </a:t>
            </a:r>
          </a:p>
        </p:txBody>
      </p:sp>
      <p:sp>
        <p:nvSpPr>
          <p:cNvPr id="32" name="TextBox 31">
            <a:extLst>
              <a:ext uri="{FF2B5EF4-FFF2-40B4-BE49-F238E27FC236}">
                <a16:creationId xmlns:a16="http://schemas.microsoft.com/office/drawing/2014/main" id="{D8C85591-D093-FA3F-E55A-AA2C04789CB1}"/>
              </a:ext>
            </a:extLst>
          </p:cNvPr>
          <p:cNvSpPr txBox="1"/>
          <p:nvPr/>
        </p:nvSpPr>
        <p:spPr>
          <a:xfrm rot="19979895">
            <a:off x="247743" y="294381"/>
            <a:ext cx="1422400" cy="523220"/>
          </a:xfrm>
          <a:prstGeom prst="rect">
            <a:avLst/>
          </a:prstGeom>
          <a:solidFill>
            <a:schemeClr val="accent2">
              <a:lumMod val="50000"/>
            </a:schemeClr>
          </a:solidFill>
        </p:spPr>
        <p:txBody>
          <a:bodyPr wrap="square" rtlCol="0">
            <a:spAutoFit/>
          </a:bodyPr>
          <a:lstStyle/>
          <a:p>
            <a:r>
              <a:rPr lang="en-US" sz="2800" dirty="0">
                <a:solidFill>
                  <a:srgbClr val="FFC000"/>
                </a:solidFill>
              </a:rPr>
              <a:t>Pharoah</a:t>
            </a:r>
          </a:p>
        </p:txBody>
      </p:sp>
      <p:sp>
        <p:nvSpPr>
          <p:cNvPr id="33" name="TextBox 32">
            <a:extLst>
              <a:ext uri="{FF2B5EF4-FFF2-40B4-BE49-F238E27FC236}">
                <a16:creationId xmlns:a16="http://schemas.microsoft.com/office/drawing/2014/main" id="{4FFB4676-4401-6C99-4E48-5E1478CA9657}"/>
              </a:ext>
            </a:extLst>
          </p:cNvPr>
          <p:cNvSpPr txBox="1"/>
          <p:nvPr/>
        </p:nvSpPr>
        <p:spPr>
          <a:xfrm rot="19979895">
            <a:off x="2511151" y="308448"/>
            <a:ext cx="1185694" cy="523220"/>
          </a:xfrm>
          <a:prstGeom prst="rect">
            <a:avLst/>
          </a:prstGeom>
          <a:solidFill>
            <a:schemeClr val="tx1"/>
          </a:solidFill>
        </p:spPr>
        <p:txBody>
          <a:bodyPr wrap="square" rtlCol="0">
            <a:spAutoFit/>
          </a:bodyPr>
          <a:lstStyle/>
          <a:p>
            <a:r>
              <a:rPr lang="en-US" sz="2800" dirty="0">
                <a:solidFill>
                  <a:schemeClr val="bg1"/>
                </a:solidFill>
              </a:rPr>
              <a:t>Moses</a:t>
            </a:r>
          </a:p>
        </p:txBody>
      </p:sp>
      <p:sp>
        <p:nvSpPr>
          <p:cNvPr id="37" name="TextBox 36">
            <a:extLst>
              <a:ext uri="{FF2B5EF4-FFF2-40B4-BE49-F238E27FC236}">
                <a16:creationId xmlns:a16="http://schemas.microsoft.com/office/drawing/2014/main" id="{8396F691-1709-21E6-BD1D-9DE1F1149D9A}"/>
              </a:ext>
            </a:extLst>
          </p:cNvPr>
          <p:cNvSpPr txBox="1"/>
          <p:nvPr/>
        </p:nvSpPr>
        <p:spPr>
          <a:xfrm>
            <a:off x="3061562" y="1704622"/>
            <a:ext cx="1684269" cy="461665"/>
          </a:xfrm>
          <a:prstGeom prst="rect">
            <a:avLst/>
          </a:prstGeom>
          <a:solidFill>
            <a:srgbClr val="002060"/>
          </a:solidFill>
        </p:spPr>
        <p:txBody>
          <a:bodyPr wrap="square" rtlCol="0">
            <a:spAutoFit/>
          </a:bodyPr>
          <a:lstStyle/>
          <a:p>
            <a:r>
              <a:rPr lang="en-US" dirty="0"/>
              <a:t>     </a:t>
            </a:r>
            <a:r>
              <a:rPr lang="en-US" sz="2400" i="1" dirty="0">
                <a:solidFill>
                  <a:schemeClr val="bg1"/>
                </a:solidFill>
              </a:rPr>
              <a:t>Red Sea</a:t>
            </a:r>
          </a:p>
        </p:txBody>
      </p:sp>
      <p:sp>
        <p:nvSpPr>
          <p:cNvPr id="40" name="TextBox 39">
            <a:extLst>
              <a:ext uri="{FF2B5EF4-FFF2-40B4-BE49-F238E27FC236}">
                <a16:creationId xmlns:a16="http://schemas.microsoft.com/office/drawing/2014/main" id="{EC7ABF59-97D0-F654-AA77-E071C9C93D98}"/>
              </a:ext>
            </a:extLst>
          </p:cNvPr>
          <p:cNvSpPr txBox="1"/>
          <p:nvPr/>
        </p:nvSpPr>
        <p:spPr>
          <a:xfrm>
            <a:off x="7480100" y="1704622"/>
            <a:ext cx="1623193" cy="461665"/>
          </a:xfrm>
          <a:prstGeom prst="rect">
            <a:avLst/>
          </a:prstGeom>
          <a:solidFill>
            <a:schemeClr val="tx1"/>
          </a:solidFill>
        </p:spPr>
        <p:txBody>
          <a:bodyPr wrap="square" rtlCol="0">
            <a:spAutoFit/>
          </a:bodyPr>
          <a:lstStyle/>
          <a:p>
            <a:r>
              <a:rPr lang="en-US" sz="2400" dirty="0">
                <a:solidFill>
                  <a:srgbClr val="FFC000"/>
                </a:solidFill>
              </a:rPr>
              <a:t>   JORDAN</a:t>
            </a:r>
          </a:p>
        </p:txBody>
      </p:sp>
      <p:cxnSp>
        <p:nvCxnSpPr>
          <p:cNvPr id="44" name="Straight Arrow Connector 43">
            <a:extLst>
              <a:ext uri="{FF2B5EF4-FFF2-40B4-BE49-F238E27FC236}">
                <a16:creationId xmlns:a16="http://schemas.microsoft.com/office/drawing/2014/main" id="{B133843A-A4C5-B5A2-97CC-E0239DB5BFC9}"/>
              </a:ext>
            </a:extLst>
          </p:cNvPr>
          <p:cNvCxnSpPr/>
          <p:nvPr/>
        </p:nvCxnSpPr>
        <p:spPr>
          <a:xfrm>
            <a:off x="7055556" y="2888195"/>
            <a:ext cx="378657" cy="540805"/>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F7E23AC8-176D-EBE8-C452-0DE898B7518A}"/>
              </a:ext>
            </a:extLst>
          </p:cNvPr>
          <p:cNvSpPr txBox="1"/>
          <p:nvPr/>
        </p:nvSpPr>
        <p:spPr>
          <a:xfrm>
            <a:off x="6851832" y="3421397"/>
            <a:ext cx="1366480" cy="461665"/>
          </a:xfrm>
          <a:prstGeom prst="rect">
            <a:avLst/>
          </a:prstGeom>
          <a:solidFill>
            <a:schemeClr val="tx1"/>
          </a:solidFill>
        </p:spPr>
        <p:txBody>
          <a:bodyPr wrap="square" rtlCol="0">
            <a:spAutoFit/>
          </a:bodyPr>
          <a:lstStyle/>
          <a:p>
            <a:r>
              <a:rPr lang="en-US" sz="2400" dirty="0">
                <a:solidFill>
                  <a:schemeClr val="bg1"/>
                </a:solidFill>
              </a:rPr>
              <a:t>Most Fell</a:t>
            </a:r>
          </a:p>
        </p:txBody>
      </p:sp>
    </p:spTree>
    <p:extLst>
      <p:ext uri="{BB962C8B-B14F-4D97-AF65-F5344CB8AC3E}">
        <p14:creationId xmlns:p14="http://schemas.microsoft.com/office/powerpoint/2010/main" val="1479472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9F05D4-6CFB-7B31-A5EF-4383B927DFB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3175"/>
            <a:ext cx="12192000" cy="6854825"/>
          </a:xfrm>
          <a:prstGeom prst="rect">
            <a:avLst/>
          </a:prstGeom>
        </p:spPr>
      </p:pic>
      <p:sp>
        <p:nvSpPr>
          <p:cNvPr id="14" name="TextBox 13">
            <a:extLst>
              <a:ext uri="{FF2B5EF4-FFF2-40B4-BE49-F238E27FC236}">
                <a16:creationId xmlns:a16="http://schemas.microsoft.com/office/drawing/2014/main" id="{2C8EDB0A-B344-EE71-CE25-613F5B613CCB}"/>
              </a:ext>
            </a:extLst>
          </p:cNvPr>
          <p:cNvSpPr txBox="1"/>
          <p:nvPr/>
        </p:nvSpPr>
        <p:spPr>
          <a:xfrm>
            <a:off x="4745831" y="1072313"/>
            <a:ext cx="2700338" cy="1815882"/>
          </a:xfrm>
          <a:prstGeom prst="rect">
            <a:avLst/>
          </a:prstGeom>
          <a:solidFill>
            <a:schemeClr val="accent4">
              <a:lumMod val="20000"/>
              <a:lumOff val="80000"/>
            </a:schemeClr>
          </a:solidFill>
        </p:spPr>
        <p:txBody>
          <a:bodyPr wrap="square" rtlCol="0">
            <a:spAutoFit/>
          </a:bodyPr>
          <a:lstStyle/>
          <a:p>
            <a:r>
              <a:rPr lang="en-US" sz="2800" dirty="0"/>
              <a:t>    </a:t>
            </a:r>
            <a:r>
              <a:rPr lang="en-US" sz="2800" b="1" dirty="0"/>
              <a:t>WILDERNESS</a:t>
            </a:r>
          </a:p>
          <a:p>
            <a:r>
              <a:rPr lang="en-US" sz="2800" dirty="0"/>
              <a:t>       </a:t>
            </a:r>
            <a:r>
              <a:rPr lang="en-US" sz="2800" dirty="0">
                <a:solidFill>
                  <a:srgbClr val="002060"/>
                </a:solidFill>
              </a:rPr>
              <a:t>(Nation)</a:t>
            </a:r>
          </a:p>
          <a:p>
            <a:endParaRPr lang="en-US" sz="2800" dirty="0">
              <a:solidFill>
                <a:schemeClr val="bg1"/>
              </a:solidFill>
            </a:endParaRPr>
          </a:p>
          <a:p>
            <a:r>
              <a:rPr lang="en-US" sz="2800" dirty="0">
                <a:solidFill>
                  <a:schemeClr val="bg1"/>
                </a:solidFill>
              </a:rPr>
              <a:t>             </a:t>
            </a:r>
            <a:r>
              <a:rPr lang="en-US" sz="2800" i="1" dirty="0">
                <a:solidFill>
                  <a:srgbClr val="7030A0"/>
                </a:solidFill>
                <a:latin typeface="Cambria" panose="02040503050406030204" pitchFamily="18" charset="0"/>
              </a:rPr>
              <a:t>The Law</a:t>
            </a:r>
          </a:p>
        </p:txBody>
      </p:sp>
      <p:sp>
        <p:nvSpPr>
          <p:cNvPr id="18" name="TextBox 17">
            <a:extLst>
              <a:ext uri="{FF2B5EF4-FFF2-40B4-BE49-F238E27FC236}">
                <a16:creationId xmlns:a16="http://schemas.microsoft.com/office/drawing/2014/main" id="{96CCDC09-2570-F85A-C6FA-6A4ED6DDACFD}"/>
              </a:ext>
            </a:extLst>
          </p:cNvPr>
          <p:cNvSpPr txBox="1"/>
          <p:nvPr/>
        </p:nvSpPr>
        <p:spPr>
          <a:xfrm>
            <a:off x="9140230" y="1072313"/>
            <a:ext cx="2700338" cy="1815882"/>
          </a:xfrm>
          <a:prstGeom prst="rect">
            <a:avLst/>
          </a:prstGeom>
          <a:solidFill>
            <a:schemeClr val="accent4">
              <a:lumMod val="20000"/>
              <a:lumOff val="80000"/>
            </a:schemeClr>
          </a:solidFill>
        </p:spPr>
        <p:txBody>
          <a:bodyPr wrap="square" rtlCol="0">
            <a:spAutoFit/>
          </a:bodyPr>
          <a:lstStyle/>
          <a:p>
            <a:r>
              <a:rPr lang="en-US" sz="2800" dirty="0"/>
              <a:t> </a:t>
            </a:r>
            <a:r>
              <a:rPr lang="en-US" sz="2800" b="1" dirty="0"/>
              <a:t>PROMISE LAND</a:t>
            </a:r>
          </a:p>
          <a:p>
            <a:r>
              <a:rPr lang="en-US" sz="2800" dirty="0">
                <a:solidFill>
                  <a:srgbClr val="002060"/>
                </a:solidFill>
              </a:rPr>
              <a:t>          (Rest)</a:t>
            </a:r>
          </a:p>
          <a:p>
            <a:endParaRPr lang="en-US" sz="2800" dirty="0">
              <a:solidFill>
                <a:schemeClr val="bg1"/>
              </a:solidFill>
            </a:endParaRPr>
          </a:p>
          <a:p>
            <a:r>
              <a:rPr lang="en-US" sz="2800" dirty="0">
                <a:solidFill>
                  <a:schemeClr val="bg1"/>
                </a:solidFill>
              </a:rPr>
              <a:t>     </a:t>
            </a:r>
          </a:p>
        </p:txBody>
      </p:sp>
      <p:pic>
        <p:nvPicPr>
          <p:cNvPr id="19" name="Picture 18">
            <a:extLst>
              <a:ext uri="{FF2B5EF4-FFF2-40B4-BE49-F238E27FC236}">
                <a16:creationId xmlns:a16="http://schemas.microsoft.com/office/drawing/2014/main" id="{0289A15B-56A2-1A16-D090-B6A1829EFB7C}"/>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4791140" y="2280467"/>
            <a:ext cx="600472" cy="607728"/>
          </a:xfrm>
          <a:prstGeom prst="rect">
            <a:avLst/>
          </a:prstGeom>
        </p:spPr>
      </p:pic>
      <p:sp>
        <p:nvSpPr>
          <p:cNvPr id="20" name="TextBox 19">
            <a:extLst>
              <a:ext uri="{FF2B5EF4-FFF2-40B4-BE49-F238E27FC236}">
                <a16:creationId xmlns:a16="http://schemas.microsoft.com/office/drawing/2014/main" id="{D9ED5FFC-559C-F954-C608-30A90EBE2733}"/>
              </a:ext>
            </a:extLst>
          </p:cNvPr>
          <p:cNvSpPr txBox="1"/>
          <p:nvPr/>
        </p:nvSpPr>
        <p:spPr>
          <a:xfrm>
            <a:off x="361224" y="1072313"/>
            <a:ext cx="2700338" cy="1815882"/>
          </a:xfrm>
          <a:prstGeom prst="rect">
            <a:avLst/>
          </a:prstGeom>
          <a:solidFill>
            <a:schemeClr val="accent4">
              <a:lumMod val="20000"/>
              <a:lumOff val="80000"/>
            </a:schemeClr>
          </a:solidFill>
        </p:spPr>
        <p:txBody>
          <a:bodyPr wrap="square" rtlCol="0">
            <a:spAutoFit/>
          </a:bodyPr>
          <a:lstStyle/>
          <a:p>
            <a:r>
              <a:rPr lang="en-US" sz="2800" dirty="0"/>
              <a:t>          </a:t>
            </a:r>
            <a:r>
              <a:rPr lang="en-US" sz="2800" b="1" dirty="0"/>
              <a:t>EGYPT</a:t>
            </a:r>
          </a:p>
          <a:p>
            <a:r>
              <a:rPr lang="en-US" sz="2800" dirty="0"/>
              <a:t>       </a:t>
            </a:r>
            <a:r>
              <a:rPr lang="en-US" sz="2800" dirty="0">
                <a:solidFill>
                  <a:srgbClr val="002060"/>
                </a:solidFill>
              </a:rPr>
              <a:t>(Bondage)</a:t>
            </a:r>
          </a:p>
          <a:p>
            <a:endParaRPr lang="en-US" sz="2800" dirty="0">
              <a:solidFill>
                <a:schemeClr val="bg1"/>
              </a:solidFill>
            </a:endParaRPr>
          </a:p>
          <a:p>
            <a:r>
              <a:rPr lang="en-US" sz="2800" i="1" dirty="0"/>
              <a:t>               Passover</a:t>
            </a:r>
          </a:p>
        </p:txBody>
      </p:sp>
      <p:sp>
        <p:nvSpPr>
          <p:cNvPr id="21" name="TextBox 20">
            <a:extLst>
              <a:ext uri="{FF2B5EF4-FFF2-40B4-BE49-F238E27FC236}">
                <a16:creationId xmlns:a16="http://schemas.microsoft.com/office/drawing/2014/main" id="{C2E893B0-BEE0-DF29-78A6-A3F15236CDA1}"/>
              </a:ext>
            </a:extLst>
          </p:cNvPr>
          <p:cNvSpPr txBox="1"/>
          <p:nvPr/>
        </p:nvSpPr>
        <p:spPr>
          <a:xfrm>
            <a:off x="361224" y="4213223"/>
            <a:ext cx="2700338" cy="1815882"/>
          </a:xfrm>
          <a:prstGeom prst="rect">
            <a:avLst/>
          </a:prstGeom>
          <a:solidFill>
            <a:schemeClr val="accent4">
              <a:lumMod val="20000"/>
              <a:lumOff val="80000"/>
            </a:schemeClr>
          </a:solidFill>
        </p:spPr>
        <p:txBody>
          <a:bodyPr wrap="square" rtlCol="0">
            <a:spAutoFit/>
          </a:bodyPr>
          <a:lstStyle/>
          <a:p>
            <a:r>
              <a:rPr lang="en-US" sz="2800" dirty="0"/>
              <a:t>        </a:t>
            </a:r>
            <a:r>
              <a:rPr lang="en-US" sz="2800" b="1" dirty="0"/>
              <a:t>WORLD</a:t>
            </a:r>
          </a:p>
          <a:p>
            <a:r>
              <a:rPr lang="en-US" sz="2800" dirty="0">
                <a:solidFill>
                  <a:srgbClr val="002060"/>
                </a:solidFill>
              </a:rPr>
              <a:t>      (Bondage)</a:t>
            </a:r>
          </a:p>
          <a:p>
            <a:r>
              <a:rPr lang="en-US" sz="2400" dirty="0"/>
              <a:t>      </a:t>
            </a:r>
            <a:r>
              <a:rPr lang="en-US" sz="2400" i="1" dirty="0"/>
              <a:t>Romans 6:16</a:t>
            </a:r>
            <a:r>
              <a:rPr lang="en-US" sz="2800" dirty="0"/>
              <a:t> </a:t>
            </a:r>
            <a:r>
              <a:rPr lang="en-US" sz="2800" dirty="0">
                <a:solidFill>
                  <a:schemeClr val="bg1"/>
                </a:solidFill>
              </a:rPr>
              <a:t>                 </a:t>
            </a:r>
            <a:r>
              <a:rPr lang="en-US" sz="2400" i="1" dirty="0">
                <a:solidFill>
                  <a:schemeClr val="bg1"/>
                </a:solidFill>
              </a:rPr>
              <a:t>                                        </a:t>
            </a:r>
          </a:p>
          <a:p>
            <a:r>
              <a:rPr lang="en-US" sz="2800" dirty="0">
                <a:solidFill>
                  <a:schemeClr val="bg1"/>
                </a:solidFill>
              </a:rPr>
              <a:t>      </a:t>
            </a:r>
          </a:p>
        </p:txBody>
      </p:sp>
      <p:sp>
        <p:nvSpPr>
          <p:cNvPr id="32" name="TextBox 31">
            <a:extLst>
              <a:ext uri="{FF2B5EF4-FFF2-40B4-BE49-F238E27FC236}">
                <a16:creationId xmlns:a16="http://schemas.microsoft.com/office/drawing/2014/main" id="{D8C85591-D093-FA3F-E55A-AA2C04789CB1}"/>
              </a:ext>
            </a:extLst>
          </p:cNvPr>
          <p:cNvSpPr txBox="1"/>
          <p:nvPr/>
        </p:nvSpPr>
        <p:spPr>
          <a:xfrm rot="19979895">
            <a:off x="247743" y="294381"/>
            <a:ext cx="1422400" cy="523220"/>
          </a:xfrm>
          <a:prstGeom prst="rect">
            <a:avLst/>
          </a:prstGeom>
          <a:solidFill>
            <a:schemeClr val="accent2">
              <a:lumMod val="50000"/>
            </a:schemeClr>
          </a:solidFill>
        </p:spPr>
        <p:txBody>
          <a:bodyPr wrap="square" rtlCol="0">
            <a:spAutoFit/>
          </a:bodyPr>
          <a:lstStyle/>
          <a:p>
            <a:r>
              <a:rPr lang="en-US" sz="2800" dirty="0">
                <a:solidFill>
                  <a:srgbClr val="FFC000"/>
                </a:solidFill>
              </a:rPr>
              <a:t>Pharoah</a:t>
            </a:r>
          </a:p>
        </p:txBody>
      </p:sp>
      <p:sp>
        <p:nvSpPr>
          <p:cNvPr id="33" name="TextBox 32">
            <a:extLst>
              <a:ext uri="{FF2B5EF4-FFF2-40B4-BE49-F238E27FC236}">
                <a16:creationId xmlns:a16="http://schemas.microsoft.com/office/drawing/2014/main" id="{4FFB4676-4401-6C99-4E48-5E1478CA9657}"/>
              </a:ext>
            </a:extLst>
          </p:cNvPr>
          <p:cNvSpPr txBox="1"/>
          <p:nvPr/>
        </p:nvSpPr>
        <p:spPr>
          <a:xfrm rot="19979895">
            <a:off x="2511151" y="308448"/>
            <a:ext cx="1185694" cy="523220"/>
          </a:xfrm>
          <a:prstGeom prst="rect">
            <a:avLst/>
          </a:prstGeom>
          <a:solidFill>
            <a:schemeClr val="tx1"/>
          </a:solidFill>
        </p:spPr>
        <p:txBody>
          <a:bodyPr wrap="square" rtlCol="0">
            <a:spAutoFit/>
          </a:bodyPr>
          <a:lstStyle/>
          <a:p>
            <a:r>
              <a:rPr lang="en-US" sz="2800" dirty="0">
                <a:solidFill>
                  <a:schemeClr val="bg1"/>
                </a:solidFill>
              </a:rPr>
              <a:t>Moses</a:t>
            </a:r>
          </a:p>
        </p:txBody>
      </p:sp>
      <p:sp>
        <p:nvSpPr>
          <p:cNvPr id="34" name="TextBox 33">
            <a:extLst>
              <a:ext uri="{FF2B5EF4-FFF2-40B4-BE49-F238E27FC236}">
                <a16:creationId xmlns:a16="http://schemas.microsoft.com/office/drawing/2014/main" id="{370C1CE2-7BC2-34E3-0380-8C0DE756E4F0}"/>
              </a:ext>
            </a:extLst>
          </p:cNvPr>
          <p:cNvSpPr txBox="1"/>
          <p:nvPr/>
        </p:nvSpPr>
        <p:spPr>
          <a:xfrm rot="19979895">
            <a:off x="143044" y="3420283"/>
            <a:ext cx="1151588" cy="523220"/>
          </a:xfrm>
          <a:prstGeom prst="rect">
            <a:avLst/>
          </a:prstGeom>
          <a:solidFill>
            <a:schemeClr val="accent2">
              <a:lumMod val="50000"/>
            </a:schemeClr>
          </a:solidFill>
        </p:spPr>
        <p:txBody>
          <a:bodyPr wrap="square" rtlCol="0">
            <a:spAutoFit/>
          </a:bodyPr>
          <a:lstStyle/>
          <a:p>
            <a:r>
              <a:rPr lang="en-US" sz="2800" dirty="0">
                <a:solidFill>
                  <a:srgbClr val="FFC000"/>
                </a:solidFill>
              </a:rPr>
              <a:t>Satan</a:t>
            </a:r>
          </a:p>
        </p:txBody>
      </p:sp>
      <p:sp>
        <p:nvSpPr>
          <p:cNvPr id="37" name="TextBox 36">
            <a:extLst>
              <a:ext uri="{FF2B5EF4-FFF2-40B4-BE49-F238E27FC236}">
                <a16:creationId xmlns:a16="http://schemas.microsoft.com/office/drawing/2014/main" id="{8396F691-1709-21E6-BD1D-9DE1F1149D9A}"/>
              </a:ext>
            </a:extLst>
          </p:cNvPr>
          <p:cNvSpPr txBox="1"/>
          <p:nvPr/>
        </p:nvSpPr>
        <p:spPr>
          <a:xfrm>
            <a:off x="3061562" y="1704622"/>
            <a:ext cx="1684269" cy="461665"/>
          </a:xfrm>
          <a:prstGeom prst="rect">
            <a:avLst/>
          </a:prstGeom>
          <a:solidFill>
            <a:srgbClr val="002060"/>
          </a:solidFill>
        </p:spPr>
        <p:txBody>
          <a:bodyPr wrap="square" rtlCol="0">
            <a:spAutoFit/>
          </a:bodyPr>
          <a:lstStyle/>
          <a:p>
            <a:r>
              <a:rPr lang="en-US" dirty="0"/>
              <a:t>     </a:t>
            </a:r>
            <a:r>
              <a:rPr lang="en-US" sz="2400" i="1" dirty="0">
                <a:solidFill>
                  <a:schemeClr val="bg1"/>
                </a:solidFill>
              </a:rPr>
              <a:t>Red Sea</a:t>
            </a:r>
          </a:p>
        </p:txBody>
      </p:sp>
      <p:sp>
        <p:nvSpPr>
          <p:cNvPr id="40" name="TextBox 39">
            <a:extLst>
              <a:ext uri="{FF2B5EF4-FFF2-40B4-BE49-F238E27FC236}">
                <a16:creationId xmlns:a16="http://schemas.microsoft.com/office/drawing/2014/main" id="{EC7ABF59-97D0-F654-AA77-E071C9C93D98}"/>
              </a:ext>
            </a:extLst>
          </p:cNvPr>
          <p:cNvSpPr txBox="1"/>
          <p:nvPr/>
        </p:nvSpPr>
        <p:spPr>
          <a:xfrm>
            <a:off x="7480100" y="1704622"/>
            <a:ext cx="1623193" cy="461665"/>
          </a:xfrm>
          <a:prstGeom prst="rect">
            <a:avLst/>
          </a:prstGeom>
          <a:solidFill>
            <a:schemeClr val="tx1"/>
          </a:solidFill>
        </p:spPr>
        <p:txBody>
          <a:bodyPr wrap="square" rtlCol="0">
            <a:spAutoFit/>
          </a:bodyPr>
          <a:lstStyle/>
          <a:p>
            <a:r>
              <a:rPr lang="en-US" sz="2400" dirty="0">
                <a:solidFill>
                  <a:srgbClr val="FFC000"/>
                </a:solidFill>
              </a:rPr>
              <a:t>   JORDAN</a:t>
            </a:r>
          </a:p>
        </p:txBody>
      </p:sp>
      <p:cxnSp>
        <p:nvCxnSpPr>
          <p:cNvPr id="44" name="Straight Arrow Connector 43">
            <a:extLst>
              <a:ext uri="{FF2B5EF4-FFF2-40B4-BE49-F238E27FC236}">
                <a16:creationId xmlns:a16="http://schemas.microsoft.com/office/drawing/2014/main" id="{B133843A-A4C5-B5A2-97CC-E0239DB5BFC9}"/>
              </a:ext>
            </a:extLst>
          </p:cNvPr>
          <p:cNvCxnSpPr/>
          <p:nvPr/>
        </p:nvCxnSpPr>
        <p:spPr>
          <a:xfrm>
            <a:off x="7055556" y="2888195"/>
            <a:ext cx="378657" cy="540805"/>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F7E23AC8-176D-EBE8-C452-0DE898B7518A}"/>
              </a:ext>
            </a:extLst>
          </p:cNvPr>
          <p:cNvSpPr txBox="1"/>
          <p:nvPr/>
        </p:nvSpPr>
        <p:spPr>
          <a:xfrm>
            <a:off x="6851832" y="3421397"/>
            <a:ext cx="1366480" cy="461665"/>
          </a:xfrm>
          <a:prstGeom prst="rect">
            <a:avLst/>
          </a:prstGeom>
          <a:solidFill>
            <a:schemeClr val="tx1"/>
          </a:solidFill>
        </p:spPr>
        <p:txBody>
          <a:bodyPr wrap="square" rtlCol="0">
            <a:spAutoFit/>
          </a:bodyPr>
          <a:lstStyle/>
          <a:p>
            <a:r>
              <a:rPr lang="en-US" sz="2400" dirty="0">
                <a:solidFill>
                  <a:schemeClr val="bg1"/>
                </a:solidFill>
              </a:rPr>
              <a:t>Most Fell</a:t>
            </a:r>
          </a:p>
        </p:txBody>
      </p:sp>
    </p:spTree>
    <p:extLst>
      <p:ext uri="{BB962C8B-B14F-4D97-AF65-F5344CB8AC3E}">
        <p14:creationId xmlns:p14="http://schemas.microsoft.com/office/powerpoint/2010/main" val="41634198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2058</TotalTime>
  <Words>742</Words>
  <Application>Microsoft Macintosh PowerPoint</Application>
  <PresentationFormat>Widescreen</PresentationFormat>
  <Paragraphs>312</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Dewey Marrs</dc:creator>
  <cp:lastModifiedBy>Dewey Marrs</cp:lastModifiedBy>
  <cp:revision>23</cp:revision>
  <dcterms:created xsi:type="dcterms:W3CDTF">2024-04-12T16:32:02Z</dcterms:created>
  <dcterms:modified xsi:type="dcterms:W3CDTF">2024-04-14T02:50:30Z</dcterms:modified>
</cp:coreProperties>
</file>